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336" r:id="rId10"/>
    <p:sldId id="289" r:id="rId11"/>
    <p:sldId id="264" r:id="rId12"/>
    <p:sldId id="265" r:id="rId13"/>
    <p:sldId id="266" r:id="rId14"/>
    <p:sldId id="269" r:id="rId15"/>
    <p:sldId id="271" r:id="rId16"/>
    <p:sldId id="272" r:id="rId17"/>
    <p:sldId id="273" r:id="rId18"/>
    <p:sldId id="274" r:id="rId19"/>
    <p:sldId id="316" r:id="rId20"/>
    <p:sldId id="317" r:id="rId21"/>
    <p:sldId id="276" r:id="rId22"/>
    <p:sldId id="318" r:id="rId23"/>
    <p:sldId id="277" r:id="rId24"/>
    <p:sldId id="275" r:id="rId25"/>
    <p:sldId id="319" r:id="rId26"/>
    <p:sldId id="283" r:id="rId27"/>
    <p:sldId id="278" r:id="rId28"/>
    <p:sldId id="320" r:id="rId29"/>
    <p:sldId id="321" r:id="rId30"/>
    <p:sldId id="338" r:id="rId31"/>
    <p:sldId id="284" r:id="rId32"/>
    <p:sldId id="279" r:id="rId33"/>
    <p:sldId id="322" r:id="rId34"/>
    <p:sldId id="281" r:id="rId35"/>
    <p:sldId id="282" r:id="rId36"/>
    <p:sldId id="285" r:id="rId37"/>
    <p:sldId id="286" r:id="rId38"/>
    <p:sldId id="280" r:id="rId39"/>
    <p:sldId id="323" r:id="rId40"/>
    <p:sldId id="288" r:id="rId41"/>
    <p:sldId id="324" r:id="rId42"/>
    <p:sldId id="291" r:id="rId43"/>
    <p:sldId id="292" r:id="rId44"/>
    <p:sldId id="293" r:id="rId45"/>
    <p:sldId id="301" r:id="rId46"/>
    <p:sldId id="290" r:id="rId47"/>
    <p:sldId id="331" r:id="rId48"/>
    <p:sldId id="295" r:id="rId49"/>
    <p:sldId id="296" r:id="rId50"/>
    <p:sldId id="325" r:id="rId51"/>
    <p:sldId id="326" r:id="rId52"/>
    <p:sldId id="327" r:id="rId53"/>
    <p:sldId id="328" r:id="rId54"/>
    <p:sldId id="305" r:id="rId55"/>
    <p:sldId id="307" r:id="rId56"/>
    <p:sldId id="308" r:id="rId57"/>
    <p:sldId id="313" r:id="rId58"/>
    <p:sldId id="332" r:id="rId59"/>
    <p:sldId id="304" r:id="rId60"/>
    <p:sldId id="314" r:id="rId61"/>
    <p:sldId id="334" r:id="rId62"/>
    <p:sldId id="330" r:id="rId63"/>
    <p:sldId id="329" r:id="rId64"/>
    <p:sldId id="315" r:id="rId65"/>
    <p:sldId id="303" r:id="rId66"/>
    <p:sldId id="335" r:id="rId67"/>
    <p:sldId id="339" r:id="rId6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5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11B5-755B-4302-BD84-8307AF969C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6CBB9-6BBA-4C0F-88CC-65B4CEA7783D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EB440-A713-4EA9-A329-1E064D4ED37B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6DB4D9-4748-4C49-88DE-8C6D0D1262A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Las actuales consideran que los procedimientos</a:t>
            </a:r>
            <a:r>
              <a:rPr lang="es-ES_tradnl" baseline="0" dirty="0" smtClean="0"/>
              <a:t> invasivos aportan entendimiento fisiopatológico y que la revascularización no debe oponerse al TTO medico óptimo. La disminución de la angina es uno de los objetivos del </a:t>
            </a:r>
            <a:r>
              <a:rPr lang="es-ES_tradnl" baseline="0" dirty="0" err="1" smtClean="0"/>
              <a:t>tto</a:t>
            </a:r>
            <a:r>
              <a:rPr lang="es-ES_tradnl" baseline="0" dirty="0" smtClean="0"/>
              <a:t> y la revascularización lo logra. El  beneficio dependerá de los grupos de distinto riesgo que luego discutiremos.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Tecnecio 99 mejor que Talio 201 –radiación- Estas técnicas mejor si son con apremio</a:t>
            </a:r>
            <a:r>
              <a:rPr lang="es-ES_tradnl" baseline="0" dirty="0" smtClean="0"/>
              <a:t> ejercicio. Si el apremio es farmacológico Eco stress </a:t>
            </a:r>
            <a:r>
              <a:rPr lang="es-ES_tradnl" baseline="0" dirty="0" err="1" smtClean="0"/>
              <a:t>dobuta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Spect</a:t>
            </a:r>
            <a:r>
              <a:rPr lang="es-ES_tradnl" baseline="0" dirty="0" smtClean="0"/>
              <a:t> mejor </a:t>
            </a:r>
            <a:r>
              <a:rPr lang="es-ES_tradnl" baseline="0" dirty="0" err="1" smtClean="0"/>
              <a:t>adenosina</a:t>
            </a:r>
            <a:r>
              <a:rPr lang="es-ES_tradnl" baseline="0" dirty="0" smtClean="0"/>
              <a:t> –estimula receptores A 1 Y 2 Mal rollo para asmáticos- Puede usarse el nuevo </a:t>
            </a:r>
            <a:r>
              <a:rPr lang="es-ES_tradnl" baseline="0" dirty="0" err="1" smtClean="0"/>
              <a:t>Regadenoson</a:t>
            </a:r>
            <a:r>
              <a:rPr lang="es-ES_tradnl" baseline="0" dirty="0" smtClean="0"/>
              <a:t> –específico A2. Típicos signos de </a:t>
            </a:r>
            <a:r>
              <a:rPr lang="es-ES_tradnl" baseline="0" dirty="0" err="1" smtClean="0"/>
              <a:t>enf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multivaso</a:t>
            </a:r>
            <a:r>
              <a:rPr lang="es-ES_tradnl" baseline="0" dirty="0" smtClean="0"/>
              <a:t> dilatación transitoria, captación pulmonar. </a:t>
            </a:r>
            <a:r>
              <a:rPr lang="es-ES_tradnl" baseline="0" dirty="0" err="1" smtClean="0"/>
              <a:t>Pet</a:t>
            </a:r>
            <a:r>
              <a:rPr lang="es-ES_tradnl" baseline="0" dirty="0" smtClean="0"/>
              <a:t> más sensitivo menos utilizado, podría detectar enfermedad de vaso pequeño.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Excepto</a:t>
            </a:r>
            <a:r>
              <a:rPr lang="es-ES_tradnl" baseline="0" dirty="0" smtClean="0"/>
              <a:t> en IRC  que tienen calcificada la media. El grado de calcio correlaciona con la ateroesclerosis. Pero correlaciona mal con el grado de estenosis.</a:t>
            </a:r>
          </a:p>
          <a:p>
            <a:r>
              <a:rPr lang="es-ES_tradnl" baseline="0" dirty="0" smtClean="0"/>
              <a:t>Tac con contraste “angiograma” para visualizar la anatomía requiere que no sean obesos, score </a:t>
            </a:r>
            <a:r>
              <a:rPr lang="es-ES_tradnl" baseline="0" dirty="0" err="1" smtClean="0"/>
              <a:t>Agatson</a:t>
            </a:r>
            <a:r>
              <a:rPr lang="es-ES_tradnl" baseline="0" dirty="0" smtClean="0"/>
              <a:t> &lt; 400 ritmo </a:t>
            </a:r>
            <a:r>
              <a:rPr lang="es-ES_tradnl" baseline="0" dirty="0" err="1" smtClean="0"/>
              <a:t>sinusal</a:t>
            </a:r>
            <a:r>
              <a:rPr lang="es-ES_tradnl" baseline="0" dirty="0" smtClean="0"/>
              <a:t> menor a 65 </a:t>
            </a:r>
            <a:r>
              <a:rPr lang="es-ES_tradnl" baseline="0" dirty="0" err="1" smtClean="0"/>
              <a:t>lpm</a:t>
            </a:r>
            <a:r>
              <a:rPr lang="es-ES_tradnl" baseline="0" dirty="0" smtClean="0"/>
              <a:t> sensibilidad 95% especificidad 64-83%. Inadecuado con </a:t>
            </a:r>
            <a:r>
              <a:rPr lang="es-ES_tradnl" baseline="0" dirty="0" err="1" smtClean="0"/>
              <a:t>stents</a:t>
            </a:r>
            <a:r>
              <a:rPr lang="es-ES_tradnl" baseline="0" dirty="0" smtClean="0"/>
              <a:t>, carece de resolución espacial y el metal </a:t>
            </a:r>
            <a:r>
              <a:rPr lang="es-ES_tradnl" baseline="0" dirty="0" err="1" smtClean="0"/>
              <a:t>artefacta</a:t>
            </a:r>
            <a:r>
              <a:rPr lang="es-ES_tradnl" baseline="0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32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Datos de 12 años del </a:t>
            </a:r>
            <a:r>
              <a:rPr lang="es-ES_tradnl" dirty="0" err="1" smtClean="0"/>
              <a:t>cass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registry</a:t>
            </a:r>
            <a:r>
              <a:rPr lang="es-ES_tradnl" dirty="0" smtClean="0"/>
              <a:t>: Fevi &gt; 50% 73% 35-49% -54- &lt;35 21 Todos al menos un eco inicial. Disfunción del VI asintomática no es infrecuente.</a:t>
            </a:r>
          </a:p>
          <a:p>
            <a:r>
              <a:rPr lang="es-ES_tradnl" dirty="0" smtClean="0"/>
              <a:t>Coronarias normales</a:t>
            </a:r>
            <a:r>
              <a:rPr lang="es-ES_tradnl" baseline="0" dirty="0" smtClean="0"/>
              <a:t> 91% 1 vaso 74% 2 59% 3 vasos 50% con </a:t>
            </a:r>
            <a:r>
              <a:rPr lang="es-ES_tradnl" baseline="0" dirty="0" err="1" smtClean="0"/>
              <a:t>tto</a:t>
            </a:r>
            <a:r>
              <a:rPr lang="es-ES_tradnl" baseline="0" dirty="0" smtClean="0"/>
              <a:t> médico Tronco mortalidad a corto plazo con </a:t>
            </a:r>
            <a:r>
              <a:rPr lang="es-ES_tradnl" baseline="0" dirty="0" err="1" smtClean="0"/>
              <a:t>tto</a:t>
            </a:r>
            <a:r>
              <a:rPr lang="es-ES_tradnl" baseline="0" dirty="0" smtClean="0"/>
              <a:t> medico. DA proximal a 5 años 59 comparado con 79 de 3 vasos sin da </a:t>
            </a:r>
            <a:r>
              <a:rPr lang="es-ES_tradnl" baseline="0" dirty="0" err="1" smtClean="0"/>
              <a:t>prox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Syntax</a:t>
            </a:r>
            <a:r>
              <a:rPr lang="es-ES_tradnl" dirty="0" smtClean="0"/>
              <a:t> Score  bajo 0-22% intermedio 23-32% alto &gt; 33%.  Bajo riesgo igual</a:t>
            </a:r>
            <a:r>
              <a:rPr lang="es-ES_tradnl" baseline="0" dirty="0" smtClean="0"/>
              <a:t> resultado con las dos estrategias. </a:t>
            </a:r>
            <a:r>
              <a:rPr lang="es-ES_tradnl" baseline="0" dirty="0" err="1" smtClean="0"/>
              <a:t>Assert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Asintomatic</a:t>
            </a:r>
            <a:r>
              <a:rPr lang="es-ES_tradnl" baseline="0" dirty="0" smtClean="0"/>
              <a:t> Atrial </a:t>
            </a:r>
            <a:r>
              <a:rPr lang="es-ES_tradnl" baseline="0" dirty="0" err="1" smtClean="0"/>
              <a:t>Fibrilation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stroke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pacemakers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atrial </a:t>
            </a:r>
            <a:r>
              <a:rPr lang="es-ES_tradnl" baseline="0" dirty="0" err="1" smtClean="0"/>
              <a:t>fibrilation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reduction</a:t>
            </a:r>
            <a:r>
              <a:rPr lang="es-ES_tradnl" baseline="0" dirty="0" smtClean="0"/>
              <a:t> atrial </a:t>
            </a:r>
            <a:r>
              <a:rPr lang="es-ES_tradnl" baseline="0" dirty="0" err="1" smtClean="0"/>
              <a:t>pacing</a:t>
            </a:r>
            <a:r>
              <a:rPr lang="es-ES_tradnl" baseline="0" dirty="0" smtClean="0"/>
              <a:t> trial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61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Síntomas </a:t>
            </a:r>
            <a:r>
              <a:rPr lang="es-ES_tradnl" dirty="0" smtClean="0"/>
              <a:t>no siempre se correlacionan</a:t>
            </a:r>
            <a:r>
              <a:rPr lang="es-ES_tradnl" baseline="0" dirty="0" smtClean="0"/>
              <a:t> con la severidad de obstrucciones, puede haber asintomáticos isquémicos, sintomáticos con escasa isquemia. Variabilidad sintomática diaria, relacionada con el horario, la temperatura, las colaterales, los niveles </a:t>
            </a:r>
            <a:r>
              <a:rPr lang="es-ES_tradnl" baseline="0" dirty="0" err="1" smtClean="0"/>
              <a:t>neurohormonales</a:t>
            </a:r>
            <a:r>
              <a:rPr lang="es-ES_tradnl" baseline="0" dirty="0" smtClean="0"/>
              <a:t>. Placas </a:t>
            </a:r>
            <a:r>
              <a:rPr lang="es-ES_tradnl" baseline="0" dirty="0" err="1" smtClean="0"/>
              <a:t>fibróticas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acelulares</a:t>
            </a:r>
            <a:r>
              <a:rPr lang="es-ES_tradnl" baseline="0" dirty="0" smtClean="0"/>
              <a:t>, grueso capuchón fibroso, y sin trombo o con muy poco.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CFR </a:t>
            </a:r>
            <a:r>
              <a:rPr lang="es-ES_tradnl" dirty="0" err="1" smtClean="0"/>
              <a:t>Coronary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Flow</a:t>
            </a:r>
            <a:r>
              <a:rPr lang="es-ES_tradnl" baseline="0" dirty="0" smtClean="0"/>
              <a:t> Reserve. Máxima VD flujo / Flujo en reposo 3,5 a 5 normal Menor a 2 patológico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coste efectividad</a:t>
            </a:r>
            <a:r>
              <a:rPr lang="es-ES_tradnl" baseline="0" dirty="0" smtClean="0"/>
              <a:t> asume que hay que valorar el pre test. Si el paciente no será </a:t>
            </a:r>
            <a:r>
              <a:rPr lang="es-ES_tradnl" baseline="0" dirty="0" err="1" smtClean="0"/>
              <a:t>suceptible</a:t>
            </a:r>
            <a:r>
              <a:rPr lang="es-ES_tradnl" baseline="0" dirty="0" smtClean="0"/>
              <a:t> de revascularizar no es rentable insistir en demostrar la isquemia. Es más adecuado iniciar el </a:t>
            </a:r>
            <a:r>
              <a:rPr lang="es-ES_tradnl" baseline="0" dirty="0" err="1" smtClean="0"/>
              <a:t>tto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antianginoso</a:t>
            </a:r>
            <a:r>
              <a:rPr lang="es-ES_tradnl" baseline="0" dirty="0" smtClean="0"/>
              <a:t> apropiado incluso cuando la valoración </a:t>
            </a:r>
            <a:r>
              <a:rPr lang="es-ES_tradnl" baseline="0" dirty="0" err="1" smtClean="0"/>
              <a:t>pronóstica</a:t>
            </a:r>
            <a:r>
              <a:rPr lang="es-ES_tradnl" baseline="0" dirty="0" smtClean="0"/>
              <a:t> o diagnóstica no se hayan completado.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Esta población suele tener niveles</a:t>
            </a:r>
            <a:r>
              <a:rPr lang="es-ES_tradnl" baseline="0" dirty="0" smtClean="0"/>
              <a:t> positivos de </a:t>
            </a:r>
            <a:r>
              <a:rPr lang="es-ES_tradnl" baseline="0" dirty="0" err="1" smtClean="0"/>
              <a:t>troponina</a:t>
            </a:r>
            <a:r>
              <a:rPr lang="es-ES_tradnl" baseline="0" dirty="0" smtClean="0"/>
              <a:t>, sobre todo la US – la mayoría por debajo del umbral </a:t>
            </a:r>
            <a:r>
              <a:rPr lang="es-ES_tradnl" baseline="0" dirty="0" err="1" smtClean="0"/>
              <a:t>dx</a:t>
            </a:r>
            <a:r>
              <a:rPr lang="es-ES_tradnl" baseline="0" dirty="0" smtClean="0"/>
              <a:t> de iam- le confiere cierto valor pronóstico. </a:t>
            </a:r>
            <a:r>
              <a:rPr lang="es-ES_tradnl" dirty="0" smtClean="0"/>
              <a:t>Diagnóstico de diabetes, control de hemoglobina, HB</a:t>
            </a:r>
            <a:r>
              <a:rPr lang="es-ES_tradnl" baseline="0" dirty="0" smtClean="0"/>
              <a:t> A1C </a:t>
            </a:r>
            <a:r>
              <a:rPr lang="es-ES_tradnl" baseline="0" dirty="0" err="1" smtClean="0"/>
              <a:t>Pronóstica</a:t>
            </a:r>
            <a:r>
              <a:rPr lang="es-ES_tradnl" baseline="0" dirty="0" smtClean="0"/>
              <a:t>. Perfil </a:t>
            </a:r>
            <a:r>
              <a:rPr lang="es-ES_tradnl" baseline="0" dirty="0" err="1" smtClean="0"/>
              <a:t>lipídico</a:t>
            </a:r>
            <a:r>
              <a:rPr lang="es-ES_tradnl" baseline="0" dirty="0" smtClean="0"/>
              <a:t>,  Insuficiencia renal tiene impacto negativo (</a:t>
            </a:r>
            <a:r>
              <a:rPr lang="es-ES_tradnl" baseline="0" dirty="0" err="1" smtClean="0"/>
              <a:t>hta</a:t>
            </a:r>
            <a:r>
              <a:rPr lang="es-ES_tradnl" baseline="0" dirty="0" smtClean="0"/>
              <a:t>, </a:t>
            </a:r>
            <a:r>
              <a:rPr lang="es-ES_tradnl" baseline="0" dirty="0" err="1" smtClean="0"/>
              <a:t>dbts</a:t>
            </a:r>
            <a:r>
              <a:rPr lang="es-ES_tradnl" baseline="0" dirty="0" smtClean="0"/>
              <a:t>)</a:t>
            </a:r>
          </a:p>
          <a:p>
            <a:r>
              <a:rPr lang="es-ES_tradnl" baseline="0" dirty="0" err="1" smtClean="0"/>
              <a:t>Prot</a:t>
            </a:r>
            <a:r>
              <a:rPr lang="es-ES_tradnl" baseline="0" dirty="0" smtClean="0"/>
              <a:t> C reactiva confiere pronóstico, pero no están claros los niveles de corte.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Normal, alteraciones de la </a:t>
            </a:r>
            <a:r>
              <a:rPr lang="es-ES_tradnl" dirty="0" err="1" smtClean="0"/>
              <a:t>repolarización</a:t>
            </a:r>
            <a:r>
              <a:rPr lang="es-ES_tradnl" dirty="0" smtClean="0"/>
              <a:t>, secuelas, comparaciones futuras. Detección</a:t>
            </a:r>
            <a:r>
              <a:rPr lang="es-ES_tradnl" baseline="0" dirty="0" smtClean="0"/>
              <a:t> de cambios dinámicos . </a:t>
            </a:r>
            <a:r>
              <a:rPr lang="es-ES_tradnl" baseline="0" dirty="0" err="1" smtClean="0"/>
              <a:t>Hvi</a:t>
            </a:r>
            <a:r>
              <a:rPr lang="es-ES_tradnl" baseline="0" dirty="0" smtClean="0"/>
              <a:t>, bloqueos, Fa se asocia con dolor torácico sin lesiones coronarias.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Descartar</a:t>
            </a:r>
            <a:r>
              <a:rPr lang="es-ES_tradnl" baseline="0" dirty="0" smtClean="0"/>
              <a:t> otras causas, estenosis aórtica, MCH, generalmente la motilidad parietal es normal, pero la </a:t>
            </a:r>
            <a:r>
              <a:rPr lang="es-ES_tradnl" baseline="0" dirty="0" err="1" smtClean="0"/>
              <a:t>deteccion</a:t>
            </a:r>
            <a:r>
              <a:rPr lang="es-ES_tradnl" baseline="0" dirty="0" smtClean="0"/>
              <a:t> de asinergias puede confirmar el diagnóstico. La </a:t>
            </a:r>
            <a:r>
              <a:rPr lang="es-ES_tradnl" baseline="0" dirty="0" err="1" smtClean="0"/>
              <a:t>fevi</a:t>
            </a:r>
            <a:r>
              <a:rPr lang="es-ES_tradnl" baseline="0" dirty="0" smtClean="0"/>
              <a:t> tiene valor pronóstico. Muy </a:t>
            </a:r>
            <a:r>
              <a:rPr lang="es-ES_tradnl" baseline="0" dirty="0" err="1" smtClean="0"/>
              <a:t>util</a:t>
            </a:r>
            <a:r>
              <a:rPr lang="es-ES_tradnl" baseline="0" dirty="0" smtClean="0"/>
              <a:t> en los que tiene soplos, iam previo o síntomas de ICC. </a:t>
            </a:r>
            <a:r>
              <a:rPr lang="es-ES_tradnl" baseline="0" dirty="0" err="1" smtClean="0"/>
              <a:t>Doppler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carotídeo</a:t>
            </a:r>
            <a:r>
              <a:rPr lang="es-ES_tradnl" baseline="0" dirty="0" smtClean="0"/>
              <a:t> medición de GIM confiere mayor </a:t>
            </a:r>
            <a:r>
              <a:rPr lang="es-ES_tradnl" baseline="0" dirty="0" err="1" smtClean="0"/>
              <a:t>prob</a:t>
            </a:r>
            <a:r>
              <a:rPr lang="es-ES_tradnl" baseline="0" dirty="0" smtClean="0"/>
              <a:t> pre test. Tisular puede aclarar síntomas como la disnea en ejercicio –IC diastólica-, alteraciones del llenado como primera manifestación de </a:t>
            </a:r>
            <a:r>
              <a:rPr lang="es-ES_tradnl" baseline="0" dirty="0" err="1" smtClean="0"/>
              <a:t>enf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microvascular</a:t>
            </a:r>
            <a:r>
              <a:rPr lang="es-ES_tradnl" baseline="0" dirty="0" smtClean="0"/>
              <a:t>. Estudio de </a:t>
            </a:r>
            <a:r>
              <a:rPr lang="es-ES_tradnl" baseline="0" dirty="0" err="1" smtClean="0"/>
              <a:t>priemera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linea</a:t>
            </a:r>
            <a:r>
              <a:rPr lang="es-ES_tradnl" baseline="0" dirty="0" smtClean="0"/>
              <a:t>, no requiere repetición si no hay cambios en status clínico. Si </a:t>
            </a:r>
            <a:r>
              <a:rPr lang="es-ES_tradnl" baseline="0" dirty="0" err="1" smtClean="0"/>
              <a:t>pesima</a:t>
            </a:r>
            <a:r>
              <a:rPr lang="es-ES_tradnl" baseline="0" dirty="0" smtClean="0"/>
              <a:t> ventana RNM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Le da un refinamiento</a:t>
            </a:r>
            <a:r>
              <a:rPr lang="es-ES_tradnl" baseline="0" dirty="0" smtClean="0"/>
              <a:t> pronóstico. No reemplaza los datos de la ergo. Requiere el complemento de </a:t>
            </a:r>
            <a:r>
              <a:rPr lang="es-ES_tradnl" baseline="0" dirty="0" err="1" smtClean="0"/>
              <a:t>analisis</a:t>
            </a:r>
            <a:r>
              <a:rPr lang="es-ES_tradnl" baseline="0" dirty="0" smtClean="0"/>
              <a:t> del </a:t>
            </a:r>
            <a:r>
              <a:rPr lang="es-ES_tradnl" baseline="0" dirty="0" err="1" smtClean="0"/>
              <a:t>st.</a:t>
            </a:r>
            <a:r>
              <a:rPr lang="es-ES_tradnl" dirty="0" smtClean="0"/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El coste efectividad</a:t>
            </a:r>
            <a:r>
              <a:rPr lang="es-ES_tradnl" baseline="0" dirty="0" smtClean="0"/>
              <a:t> asume que hay que valorar el pre test. Si el paciente no será susceptible de revascularizar no es rentable insistir en demostrar la isquemia. Es más adecuado iniciar el </a:t>
            </a:r>
            <a:r>
              <a:rPr lang="es-ES_tradnl" baseline="0" dirty="0" err="1" smtClean="0"/>
              <a:t>tto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antianginoso</a:t>
            </a:r>
            <a:r>
              <a:rPr lang="es-ES_tradnl" baseline="0" dirty="0" smtClean="0"/>
              <a:t> apropiado incluso cuando la valoración </a:t>
            </a:r>
            <a:r>
              <a:rPr lang="es-ES_tradnl" baseline="0" dirty="0" err="1" smtClean="0"/>
              <a:t>pronóstica</a:t>
            </a:r>
            <a:r>
              <a:rPr lang="es-ES_tradnl" baseline="0" dirty="0" smtClean="0"/>
              <a:t> o diagnóstica no se hayan completado.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B4D9-4748-4C49-88DE-8C6D0D1262A5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B8D8DD3-9FA7-4893-8C65-59D3ED04FEDD}" type="datetimeFigureOut">
              <a:rPr lang="es-ES" smtClean="0"/>
              <a:pPr/>
              <a:t>25/02/2014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DCDB39A-5F09-4907-B169-C74DB787FE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Angina Crónica Estable</a:t>
            </a:r>
            <a:br>
              <a:rPr lang="es-ES_tradnl" dirty="0" smtClean="0"/>
            </a:br>
            <a:r>
              <a:rPr lang="es-ES_tradnl" dirty="0" smtClean="0"/>
              <a:t>Guías Europeas 2013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SCAD Slide-set 201300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Individualizar casos de mayor riesgo, dentro de una población de bajo riesgo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3690736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FRCV clásicos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Hta</a:t>
            </a:r>
            <a:r>
              <a:rPr lang="es-ES_tradnl" dirty="0" smtClean="0">
                <a:solidFill>
                  <a:schemeClr val="bg1"/>
                </a:solidFill>
              </a:rPr>
              <a:t>, </a:t>
            </a:r>
            <a:r>
              <a:rPr lang="es-ES_tradnl" dirty="0" err="1" smtClean="0">
                <a:solidFill>
                  <a:schemeClr val="bg1"/>
                </a:solidFill>
              </a:rPr>
              <a:t>Dbts</a:t>
            </a:r>
            <a:r>
              <a:rPr lang="es-ES_tradnl" dirty="0" smtClean="0">
                <a:solidFill>
                  <a:schemeClr val="bg1"/>
                </a:solidFill>
              </a:rPr>
              <a:t>, Fumar, </a:t>
            </a:r>
            <a:r>
              <a:rPr lang="es-ES_tradnl" dirty="0" err="1" smtClean="0">
                <a:solidFill>
                  <a:schemeClr val="bg1"/>
                </a:solidFill>
              </a:rPr>
              <a:t>Dsl</a:t>
            </a:r>
            <a:r>
              <a:rPr lang="es-ES_tradnl" dirty="0" smtClean="0">
                <a:solidFill>
                  <a:schemeClr val="bg1"/>
                </a:solidFill>
              </a:rPr>
              <a:t>, Antecedentes familiares, sedentarismo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Frecuencia cardíaca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Fevi; ICC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690736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Nº Vasos enfermos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Lesiones más proximales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Isquemia extensa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Peor capacidad funcional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Edad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Diagnóstico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Evaluación clínica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Identificar </a:t>
            </a:r>
            <a:r>
              <a:rPr lang="es-ES_tradnl" dirty="0" err="1" smtClean="0">
                <a:solidFill>
                  <a:schemeClr val="bg1"/>
                </a:solidFill>
              </a:rPr>
              <a:t>Dislipemia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Hiperglicemia</a:t>
            </a:r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Ergometría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Imagen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770856"/>
          </a:xfrm>
        </p:spPr>
        <p:txBody>
          <a:bodyPr>
            <a:normAutofit fontScale="85000" lnSpcReduction="1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Angina </a:t>
            </a:r>
            <a:r>
              <a:rPr lang="es-ES_tradnl" dirty="0" smtClean="0">
                <a:solidFill>
                  <a:schemeClr val="bg1"/>
                </a:solidFill>
              </a:rPr>
              <a:t>típica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Angor al despertar, comer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Angina de calentamiento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Caminar a través del angor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VP angor que asciende, dura 15 y desciende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Mv Desencadenado por ejercicio, pero después del mismo, no responde bien a nitratos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Probabilidad pre test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Diagnóstico No invasivo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Comorbilidades, Estado de salud y estilo de vida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Analitica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Ecg reposo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Holter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Eco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Rx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</a:rPr>
              <a:t>Tx</a:t>
            </a:r>
            <a:endParaRPr lang="es-ES_tradnl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SCAD Slide-set 20130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SCAD Slide-set 20130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SCAD Slide-set 2013001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SCAD Slide-set 2013001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SCAD Slide-set 20130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Diagnóstico No invasivo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_tradnl" sz="2800" dirty="0" smtClean="0">
                <a:solidFill>
                  <a:schemeClr val="bg1"/>
                </a:solidFill>
              </a:rPr>
              <a:t>Comorbilidades, Estado de salud y estilo de vida</a:t>
            </a:r>
          </a:p>
          <a:p>
            <a:pPr>
              <a:buFont typeface="Wingdings" pitchFamily="2" charset="2"/>
              <a:buChar char="ü"/>
            </a:pPr>
            <a:r>
              <a:rPr lang="es-ES_tradnl" sz="2800" dirty="0" err="1" smtClean="0">
                <a:solidFill>
                  <a:schemeClr val="bg1"/>
                </a:solidFill>
              </a:rPr>
              <a:t>Analitica</a:t>
            </a:r>
            <a:endParaRPr lang="es-ES_tradnl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_tradnl" sz="2800" dirty="0" smtClean="0">
                <a:solidFill>
                  <a:schemeClr val="bg1"/>
                </a:solidFill>
              </a:rPr>
              <a:t>Ecg reposo</a:t>
            </a:r>
          </a:p>
          <a:p>
            <a:pPr>
              <a:buFont typeface="Wingdings" pitchFamily="2" charset="2"/>
              <a:buChar char="ü"/>
            </a:pPr>
            <a:r>
              <a:rPr lang="es-ES_tradnl" sz="2800" dirty="0" smtClean="0">
                <a:solidFill>
                  <a:schemeClr val="bg1"/>
                </a:solidFill>
              </a:rPr>
              <a:t>Holter</a:t>
            </a:r>
          </a:p>
          <a:p>
            <a:pPr>
              <a:buFont typeface="Wingdings" pitchFamily="2" charset="2"/>
              <a:buChar char="ü"/>
            </a:pPr>
            <a:r>
              <a:rPr lang="es-ES_tradnl" sz="2800" dirty="0" smtClean="0">
                <a:solidFill>
                  <a:schemeClr val="bg1"/>
                </a:solidFill>
              </a:rPr>
              <a:t>Eco</a:t>
            </a:r>
          </a:p>
          <a:p>
            <a:pPr>
              <a:buFont typeface="Wingdings" pitchFamily="2" charset="2"/>
              <a:buChar char="ü"/>
            </a:pPr>
            <a:r>
              <a:rPr lang="es-ES_tradnl" sz="2800" dirty="0" err="1" smtClean="0">
                <a:solidFill>
                  <a:schemeClr val="bg1"/>
                </a:solidFill>
              </a:rPr>
              <a:t>Rx</a:t>
            </a:r>
            <a:r>
              <a:rPr lang="es-ES_tradnl" sz="2800" dirty="0" smtClean="0">
                <a:solidFill>
                  <a:schemeClr val="bg1"/>
                </a:solidFill>
              </a:rPr>
              <a:t> </a:t>
            </a:r>
            <a:r>
              <a:rPr lang="es-ES_tradnl" sz="2800" dirty="0" err="1" smtClean="0">
                <a:solidFill>
                  <a:schemeClr val="bg1"/>
                </a:solidFill>
              </a:rPr>
              <a:t>Tx</a:t>
            </a:r>
            <a:endParaRPr lang="es-ES_tradnl" sz="2800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SCAD Slide-set 20130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3 pasos</a:t>
            </a:r>
            <a:br>
              <a:rPr lang="es-ES_tradnl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1 Valoración clínica y valor pre test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2 Pruebas no </a:t>
            </a:r>
            <a:r>
              <a:rPr lang="es-ES_tradnl" dirty="0" smtClean="0">
                <a:solidFill>
                  <a:schemeClr val="bg1"/>
                </a:solidFill>
              </a:rPr>
              <a:t>invasivas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3 Determinar el riesgo de evento.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Edad, sexo, </a:t>
            </a:r>
            <a:r>
              <a:rPr lang="es-ES_tradnl" dirty="0" smtClean="0">
                <a:solidFill>
                  <a:schemeClr val="bg1"/>
                </a:solidFill>
              </a:rPr>
              <a:t>síntomas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TC cortes finos en población de baja  probabilidad, más jóvenes, con menor prevalencia, menos calcio y </a:t>
            </a:r>
            <a:r>
              <a:rPr lang="es-ES_tradnl" dirty="0" err="1" smtClean="0">
                <a:solidFill>
                  <a:schemeClr val="bg1"/>
                </a:solidFill>
              </a:rPr>
              <a:t>sup</a:t>
            </a:r>
            <a:r>
              <a:rPr lang="es-ES_tradnl" dirty="0" smtClean="0">
                <a:solidFill>
                  <a:schemeClr val="bg1"/>
                </a:solidFill>
              </a:rPr>
              <a:t> </a:t>
            </a:r>
            <a:r>
              <a:rPr lang="es-ES_tradnl" dirty="0" smtClean="0">
                <a:solidFill>
                  <a:schemeClr val="bg1"/>
                </a:solidFill>
              </a:rPr>
              <a:t>corporal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Recomiendan No test para pacientes de bajo riesgo ( falsos positivos del 15 %) ni para los alto riesgo 85%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SCAD Slide-set 201300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Diagnóstico Evocador de Isquemia</a:t>
            </a:r>
            <a:br>
              <a:rPr lang="es-ES_tradnl" dirty="0" smtClean="0"/>
            </a:br>
            <a:r>
              <a:rPr lang="es-ES_tradnl" dirty="0" smtClean="0"/>
              <a:t>Para poblaciones PTP &gt;15 y &lt; 85%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Ergometría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Eco Stress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Spect</a:t>
            </a:r>
            <a:r>
              <a:rPr lang="es-ES_tradnl" dirty="0" smtClean="0">
                <a:solidFill>
                  <a:schemeClr val="bg1"/>
                </a:solidFill>
              </a:rPr>
              <a:t>/</a:t>
            </a:r>
            <a:r>
              <a:rPr lang="es-ES_tradnl" dirty="0" err="1" smtClean="0">
                <a:solidFill>
                  <a:schemeClr val="bg1"/>
                </a:solidFill>
              </a:rPr>
              <a:t>Adenosina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Pet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Stress RNM/</a:t>
            </a:r>
            <a:r>
              <a:rPr lang="es-ES_tradnl" dirty="0" err="1" smtClean="0">
                <a:solidFill>
                  <a:schemeClr val="bg1"/>
                </a:solidFill>
              </a:rPr>
              <a:t>Dobuta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err="1" smtClean="0">
                <a:solidFill>
                  <a:schemeClr val="bg1"/>
                </a:solidFill>
              </a:rPr>
              <a:t>Hibridos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SCAD Slide-set 2013001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SCAD Slide-set 201300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Diagnóstico No invasivo Evaluar anatomía coronaria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Tac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Sin contraste –Calcio score- </a:t>
            </a:r>
            <a:r>
              <a:rPr lang="es-ES_tradnl" dirty="0" err="1" smtClean="0">
                <a:solidFill>
                  <a:schemeClr val="bg1"/>
                </a:solidFill>
              </a:rPr>
              <a:t>Agatson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NO en IRC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Con contraste 64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No en </a:t>
            </a:r>
            <a:r>
              <a:rPr lang="es-ES_tradnl" dirty="0" err="1" smtClean="0">
                <a:solidFill>
                  <a:schemeClr val="bg1"/>
                </a:solidFill>
              </a:rPr>
              <a:t>stents</a:t>
            </a:r>
            <a:r>
              <a:rPr lang="es-ES_tradnl" dirty="0" smtClean="0">
                <a:solidFill>
                  <a:schemeClr val="bg1"/>
                </a:solidFill>
              </a:rPr>
              <a:t>. No en </a:t>
            </a:r>
            <a:r>
              <a:rPr lang="es-ES_tradnl" dirty="0" err="1" smtClean="0">
                <a:solidFill>
                  <a:schemeClr val="bg1"/>
                </a:solidFill>
              </a:rPr>
              <a:t>revascularizados</a:t>
            </a:r>
            <a:r>
              <a:rPr lang="es-ES_tradnl" dirty="0" smtClean="0">
                <a:solidFill>
                  <a:schemeClr val="bg1"/>
                </a:solidFill>
              </a:rPr>
              <a:t>.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Alto valor predictivo negativo 99%-100%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Adecuado para aquellos en la escala de menor probabilidad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Adecuado para descartar lesiones coronarias.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En aquellos q se sospecha falso positivo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RNM angiografía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En desarrollo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Combina la visualización del vaso con la motilidad de la pared irrigada.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No irradia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Necesita mucho tiempo, la resolución espacial actualmente no es adecuada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SCAD Slide-set 201300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 descr="SCAD Slide-set 201300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Diagnóstico invasivo Cateterismo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No realizar en aquellos que: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No se someterían a angioplastia o  Cirugía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La revascularización no  implique una mejoría en su  status funcional o calidad de vida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Poco habitual como primera prueba.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Fevi &lt; 50% + angor típico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Profesiones Especiales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Pilotos normas de regulación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PTP &gt; </a:t>
            </a:r>
            <a:r>
              <a:rPr lang="es-ES_tradnl" dirty="0" smtClean="0">
                <a:solidFill>
                  <a:schemeClr val="bg1"/>
                </a:solidFill>
              </a:rPr>
              <a:t>85% </a:t>
            </a:r>
            <a:r>
              <a:rPr lang="es-ES_tradnl" dirty="0" smtClean="0">
                <a:solidFill>
                  <a:schemeClr val="bg1"/>
                </a:solidFill>
              </a:rPr>
              <a:t>como herramienta </a:t>
            </a:r>
            <a:r>
              <a:rPr lang="es-ES_tradnl" dirty="0" smtClean="0">
                <a:solidFill>
                  <a:schemeClr val="bg1"/>
                </a:solidFill>
              </a:rPr>
              <a:t>diagnóstica </a:t>
            </a:r>
            <a:r>
              <a:rPr lang="es-ES_tradnl" dirty="0" smtClean="0">
                <a:solidFill>
                  <a:schemeClr val="bg1"/>
                </a:solidFill>
              </a:rPr>
              <a:t>y angina severa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Menos complicaciones “históricas” </a:t>
            </a:r>
            <a:r>
              <a:rPr lang="es-ES_tradnl" dirty="0" err="1" smtClean="0">
                <a:solidFill>
                  <a:schemeClr val="bg1"/>
                </a:solidFill>
              </a:rPr>
              <a:t>Acc</a:t>
            </a:r>
            <a:r>
              <a:rPr lang="es-ES_tradnl" dirty="0" smtClean="0">
                <a:solidFill>
                  <a:schemeClr val="bg1"/>
                </a:solidFill>
              </a:rPr>
              <a:t> radial.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 Sangrado Mayor 0.2-0.5%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Acv</a:t>
            </a:r>
            <a:r>
              <a:rPr lang="es-ES_tradnl" dirty="0" smtClean="0">
                <a:solidFill>
                  <a:schemeClr val="bg1"/>
                </a:solidFill>
              </a:rPr>
              <a:t>; IAM o </a:t>
            </a:r>
            <a:r>
              <a:rPr lang="es-ES_tradnl" dirty="0" err="1" smtClean="0">
                <a:solidFill>
                  <a:schemeClr val="bg1"/>
                </a:solidFill>
              </a:rPr>
              <a:t>Mte</a:t>
            </a:r>
            <a:r>
              <a:rPr lang="es-ES_tradnl" dirty="0" smtClean="0">
                <a:solidFill>
                  <a:schemeClr val="bg1"/>
                </a:solidFill>
              </a:rPr>
              <a:t> 0,1%-0,2%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Estratificación de riesgo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Guías </a:t>
            </a:r>
            <a:r>
              <a:rPr lang="es-ES_tradnl" dirty="0" smtClean="0">
                <a:solidFill>
                  <a:schemeClr val="bg1"/>
                </a:solidFill>
              </a:rPr>
              <a:t>intentan </a:t>
            </a:r>
            <a:r>
              <a:rPr lang="es-ES_tradnl" dirty="0" smtClean="0">
                <a:solidFill>
                  <a:schemeClr val="bg1"/>
                </a:solidFill>
              </a:rPr>
              <a:t>identificar </a:t>
            </a:r>
            <a:r>
              <a:rPr lang="es-ES_tradnl" dirty="0" smtClean="0">
                <a:solidFill>
                  <a:schemeClr val="bg1"/>
                </a:solidFill>
              </a:rPr>
              <a:t>población con riesgo de “evento”, 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Población con riesgo &gt; 3% mortalidad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Guías </a:t>
            </a:r>
            <a:r>
              <a:rPr lang="es-ES_tradnl" dirty="0" smtClean="0">
                <a:solidFill>
                  <a:schemeClr val="bg1"/>
                </a:solidFill>
              </a:rPr>
              <a:t>anteriores recomendaban intentar revascularizar a poblaciones con riesgo mayor al 2%. Se basaban en el Micro Hope, </a:t>
            </a:r>
            <a:r>
              <a:rPr lang="es-ES_tradnl" dirty="0" err="1" smtClean="0">
                <a:solidFill>
                  <a:schemeClr val="bg1"/>
                </a:solidFill>
              </a:rPr>
              <a:t>Iona</a:t>
            </a:r>
            <a:r>
              <a:rPr lang="es-ES_tradnl" dirty="0" smtClean="0">
                <a:solidFill>
                  <a:schemeClr val="bg1"/>
                </a:solidFill>
              </a:rPr>
              <a:t> Trial (</a:t>
            </a:r>
            <a:r>
              <a:rPr lang="es-ES_tradnl" dirty="0" err="1" smtClean="0">
                <a:solidFill>
                  <a:schemeClr val="bg1"/>
                </a:solidFill>
              </a:rPr>
              <a:t>gpo</a:t>
            </a:r>
            <a:r>
              <a:rPr lang="es-ES_tradnl" dirty="0" smtClean="0">
                <a:solidFill>
                  <a:schemeClr val="bg1"/>
                </a:solidFill>
              </a:rPr>
              <a:t> control placebo)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Distintos grupos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Pacientes con enfermedad coronaria conocida o sospechada</a:t>
            </a:r>
          </a:p>
          <a:p>
            <a:r>
              <a:rPr lang="es-ES_tradnl" dirty="0" smtClean="0"/>
              <a:t>Sintomáticos </a:t>
            </a:r>
          </a:p>
          <a:p>
            <a:r>
              <a:rPr lang="es-ES_tradnl" dirty="0" smtClean="0"/>
              <a:t>Asintomáticos –previamente lo han sido-</a:t>
            </a:r>
          </a:p>
          <a:p>
            <a:r>
              <a:rPr lang="es-ES_tradnl" dirty="0" smtClean="0"/>
              <a:t>“Nuevos” que </a:t>
            </a:r>
            <a:r>
              <a:rPr lang="es-ES_tradnl" dirty="0" smtClean="0"/>
              <a:t>debutan con </a:t>
            </a:r>
            <a:r>
              <a:rPr lang="es-ES_tradnl" dirty="0" err="1" smtClean="0"/>
              <a:t>angor</a:t>
            </a:r>
            <a:r>
              <a:rPr lang="es-ES_tradnl" dirty="0" smtClean="0"/>
              <a:t> de esfuerzo.</a:t>
            </a:r>
            <a:endParaRPr lang="es-ES_tradnl" dirty="0" smtClean="0"/>
          </a:p>
          <a:p>
            <a:r>
              <a:rPr lang="es-ES_tradnl" dirty="0" smtClean="0"/>
              <a:t>Primer episodio ACS de bajo riesgo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 smtClean="0"/>
              <a:t>Infarto previo</a:t>
            </a:r>
          </a:p>
          <a:p>
            <a:r>
              <a:rPr lang="es-ES_tradnl" dirty="0" err="1" smtClean="0"/>
              <a:t>Microvascular</a:t>
            </a:r>
            <a:endParaRPr lang="es-ES_tradnl" dirty="0" smtClean="0"/>
          </a:p>
          <a:p>
            <a:r>
              <a:rPr lang="es-ES_tradnl" dirty="0" err="1" smtClean="0"/>
              <a:t>Vasoespasmo</a:t>
            </a:r>
            <a:endParaRPr lang="es-ES_tradnl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SCAD Slide-set 201300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SCAD Slide-set 20130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SCAD Slide-set 201300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 Herramientas </a:t>
            </a:r>
            <a:r>
              <a:rPr lang="es-ES_tradnl" dirty="0" err="1" smtClean="0"/>
              <a:t>Pronósticas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1 Riesgo clínico</a:t>
            </a:r>
          </a:p>
          <a:p>
            <a:pPr>
              <a:buNone/>
            </a:pPr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2 Fevi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3 Respuesta al Stress</a:t>
            </a: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4 Anatomía Coronaria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548680"/>
            <a:ext cx="3931920" cy="4389120"/>
          </a:xfrm>
        </p:spPr>
        <p:txBody>
          <a:bodyPr>
            <a:normAutofit fontScale="70000" lnSpcReduction="20000"/>
          </a:bodyPr>
          <a:lstStyle/>
          <a:p>
            <a:r>
              <a:rPr lang="es-ES_tradnl" sz="1900" dirty="0" smtClean="0">
                <a:solidFill>
                  <a:srgbClr val="7030A0"/>
                </a:solidFill>
              </a:rPr>
              <a:t>HC, Ecg, Ef. </a:t>
            </a:r>
            <a:r>
              <a:rPr lang="es-ES_tradnl" sz="1900" dirty="0" smtClean="0">
                <a:solidFill>
                  <a:srgbClr val="7030A0"/>
                </a:solidFill>
              </a:rPr>
              <a:t>Analítica. </a:t>
            </a:r>
            <a:r>
              <a:rPr lang="es-ES_tradnl" sz="1900" dirty="0" err="1" smtClean="0">
                <a:solidFill>
                  <a:srgbClr val="7030A0"/>
                </a:solidFill>
              </a:rPr>
              <a:t>Dbts</a:t>
            </a:r>
            <a:r>
              <a:rPr lang="es-ES_tradnl" sz="1900" dirty="0" smtClean="0">
                <a:solidFill>
                  <a:srgbClr val="7030A0"/>
                </a:solidFill>
              </a:rPr>
              <a:t>, </a:t>
            </a:r>
            <a:r>
              <a:rPr lang="es-ES_tradnl" sz="1900" dirty="0" err="1" smtClean="0">
                <a:solidFill>
                  <a:srgbClr val="7030A0"/>
                </a:solidFill>
              </a:rPr>
              <a:t>Hta</a:t>
            </a:r>
            <a:r>
              <a:rPr lang="es-ES_tradnl" sz="1900" dirty="0" smtClean="0">
                <a:solidFill>
                  <a:srgbClr val="7030A0"/>
                </a:solidFill>
              </a:rPr>
              <a:t>, </a:t>
            </a:r>
            <a:r>
              <a:rPr lang="es-ES_tradnl" sz="1900" dirty="0" err="1" smtClean="0">
                <a:solidFill>
                  <a:srgbClr val="7030A0"/>
                </a:solidFill>
              </a:rPr>
              <a:t>Niv</a:t>
            </a:r>
            <a:r>
              <a:rPr lang="es-ES_tradnl" sz="1900" dirty="0" smtClean="0">
                <a:solidFill>
                  <a:srgbClr val="7030A0"/>
                </a:solidFill>
              </a:rPr>
              <a:t> Col, Edad, IRC, </a:t>
            </a:r>
            <a:r>
              <a:rPr lang="es-ES_tradnl" sz="1900" dirty="0" err="1" smtClean="0">
                <a:solidFill>
                  <a:srgbClr val="7030A0"/>
                </a:solidFill>
              </a:rPr>
              <a:t>Vasculop</a:t>
            </a:r>
            <a:r>
              <a:rPr lang="es-ES_tradnl" sz="1900" dirty="0" smtClean="0">
                <a:solidFill>
                  <a:srgbClr val="7030A0"/>
                </a:solidFill>
              </a:rPr>
              <a:t> </a:t>
            </a:r>
            <a:r>
              <a:rPr lang="es-ES_tradnl" sz="1900" dirty="0" err="1" smtClean="0">
                <a:solidFill>
                  <a:srgbClr val="7030A0"/>
                </a:solidFill>
              </a:rPr>
              <a:t>Perif</a:t>
            </a:r>
            <a:r>
              <a:rPr lang="es-ES_tradnl" sz="1900" dirty="0" smtClean="0">
                <a:solidFill>
                  <a:srgbClr val="7030A0"/>
                </a:solidFill>
              </a:rPr>
              <a:t>, Secuela, Sint/</a:t>
            </a:r>
            <a:r>
              <a:rPr lang="es-ES_tradnl" sz="1900" dirty="0" err="1" smtClean="0">
                <a:solidFill>
                  <a:srgbClr val="7030A0"/>
                </a:solidFill>
              </a:rPr>
              <a:t>sig</a:t>
            </a:r>
            <a:r>
              <a:rPr lang="es-ES_tradnl" sz="1900" dirty="0" smtClean="0">
                <a:solidFill>
                  <a:srgbClr val="7030A0"/>
                </a:solidFill>
              </a:rPr>
              <a:t> </a:t>
            </a:r>
            <a:r>
              <a:rPr lang="es-ES_tradnl" sz="1900" dirty="0" err="1" smtClean="0">
                <a:solidFill>
                  <a:srgbClr val="7030A0"/>
                </a:solidFill>
              </a:rPr>
              <a:t>icc</a:t>
            </a:r>
            <a:r>
              <a:rPr lang="es-ES_tradnl" sz="1900" dirty="0" smtClean="0">
                <a:solidFill>
                  <a:srgbClr val="7030A0"/>
                </a:solidFill>
              </a:rPr>
              <a:t> Patente de Angor. </a:t>
            </a:r>
            <a:r>
              <a:rPr lang="es-ES_tradnl" sz="1900" dirty="0" err="1" smtClean="0">
                <a:solidFill>
                  <a:srgbClr val="7030A0"/>
                </a:solidFill>
              </a:rPr>
              <a:t>Rta</a:t>
            </a:r>
            <a:r>
              <a:rPr lang="es-ES_tradnl" sz="1900" dirty="0" smtClean="0">
                <a:solidFill>
                  <a:srgbClr val="7030A0"/>
                </a:solidFill>
              </a:rPr>
              <a:t> al </a:t>
            </a:r>
            <a:r>
              <a:rPr lang="es-ES_tradnl" sz="1900" dirty="0" err="1" smtClean="0">
                <a:solidFill>
                  <a:srgbClr val="7030A0"/>
                </a:solidFill>
              </a:rPr>
              <a:t>tto</a:t>
            </a:r>
            <a:r>
              <a:rPr lang="es-ES_tradnl" sz="1900" dirty="0" smtClean="0">
                <a:solidFill>
                  <a:srgbClr val="7030A0"/>
                </a:solidFill>
              </a:rPr>
              <a:t>.</a:t>
            </a:r>
          </a:p>
          <a:p>
            <a:endParaRPr lang="es-ES_tradnl" sz="1600" dirty="0" smtClean="0">
              <a:solidFill>
                <a:srgbClr val="7030A0"/>
              </a:solidFill>
            </a:endParaRPr>
          </a:p>
          <a:p>
            <a:r>
              <a:rPr lang="es-ES_tradnl" sz="1900" dirty="0" smtClean="0">
                <a:solidFill>
                  <a:srgbClr val="7030A0"/>
                </a:solidFill>
              </a:rPr>
              <a:t>Predictor más Duro de sobrevida</a:t>
            </a:r>
          </a:p>
          <a:p>
            <a:endParaRPr lang="es-ES_tradnl" sz="1600" dirty="0" smtClean="0">
              <a:solidFill>
                <a:srgbClr val="7030A0"/>
              </a:solidFill>
            </a:endParaRPr>
          </a:p>
          <a:p>
            <a:r>
              <a:rPr lang="es-ES_tradnl" sz="2100" dirty="0" smtClean="0">
                <a:solidFill>
                  <a:srgbClr val="7030A0"/>
                </a:solidFill>
              </a:rPr>
              <a:t>Decisión de revascularizar</a:t>
            </a:r>
          </a:p>
          <a:p>
            <a:r>
              <a:rPr lang="es-ES_tradnl" sz="2100" dirty="0" smtClean="0">
                <a:solidFill>
                  <a:srgbClr val="7030A0"/>
                </a:solidFill>
              </a:rPr>
              <a:t>&gt;85% PTP no diagnóstico estratificación pronostica</a:t>
            </a:r>
          </a:p>
          <a:p>
            <a:r>
              <a:rPr lang="es-ES_tradnl" sz="2100" dirty="0" err="1" smtClean="0">
                <a:solidFill>
                  <a:srgbClr val="7030A0"/>
                </a:solidFill>
              </a:rPr>
              <a:t>Duke</a:t>
            </a:r>
            <a:r>
              <a:rPr lang="es-ES_tradnl" sz="2100" dirty="0" smtClean="0">
                <a:solidFill>
                  <a:srgbClr val="7030A0"/>
                </a:solidFill>
              </a:rPr>
              <a:t> Score</a:t>
            </a:r>
          </a:p>
          <a:p>
            <a:r>
              <a:rPr lang="es-ES_tradnl" sz="2100" dirty="0" smtClean="0">
                <a:solidFill>
                  <a:srgbClr val="7030A0"/>
                </a:solidFill>
              </a:rPr>
              <a:t>Bajo riesgo y Ergo negativa muy buen pronóstico &lt; 1%</a:t>
            </a:r>
          </a:p>
          <a:p>
            <a:r>
              <a:rPr lang="es-ES_tradnl" sz="2100" dirty="0" smtClean="0">
                <a:solidFill>
                  <a:srgbClr val="7030A0"/>
                </a:solidFill>
              </a:rPr>
              <a:t>Eco stress negativo &lt; 0,5%. &gt; 3 segmentos /17 supera el 3%</a:t>
            </a:r>
          </a:p>
          <a:p>
            <a:r>
              <a:rPr lang="es-ES_tradnl" sz="2100" dirty="0" err="1" smtClean="0">
                <a:solidFill>
                  <a:srgbClr val="7030A0"/>
                </a:solidFill>
              </a:rPr>
              <a:t>Spect</a:t>
            </a:r>
            <a:r>
              <a:rPr lang="es-ES_tradnl" sz="2100" dirty="0" smtClean="0">
                <a:solidFill>
                  <a:srgbClr val="7030A0"/>
                </a:solidFill>
              </a:rPr>
              <a:t> </a:t>
            </a:r>
            <a:r>
              <a:rPr lang="es-ES_tradnl" sz="2100" dirty="0" err="1" smtClean="0">
                <a:solidFill>
                  <a:srgbClr val="7030A0"/>
                </a:solidFill>
              </a:rPr>
              <a:t>neg</a:t>
            </a:r>
            <a:r>
              <a:rPr lang="es-ES_tradnl" sz="2100" dirty="0" smtClean="0">
                <a:solidFill>
                  <a:srgbClr val="7030A0"/>
                </a:solidFill>
              </a:rPr>
              <a:t> &lt; 1% Si 2 segmentos &gt; 10% miocardio isquémico. O datos de alto riesgo</a:t>
            </a:r>
          </a:p>
          <a:p>
            <a:r>
              <a:rPr lang="es-ES_tradnl" sz="2000" dirty="0" smtClean="0">
                <a:solidFill>
                  <a:srgbClr val="7030A0"/>
                </a:solidFill>
              </a:rPr>
              <a:t>Clasificación en 1, 2 ,3 o Tronco</a:t>
            </a:r>
          </a:p>
          <a:p>
            <a:r>
              <a:rPr lang="es-ES_tradnl" sz="2000" dirty="0" smtClean="0">
                <a:solidFill>
                  <a:srgbClr val="7030A0"/>
                </a:solidFill>
              </a:rPr>
              <a:t>Coronarias sin lesiones 0.24%</a:t>
            </a:r>
          </a:p>
          <a:p>
            <a:r>
              <a:rPr lang="es-ES_tradnl" sz="2000" dirty="0" smtClean="0">
                <a:solidFill>
                  <a:srgbClr val="7030A0"/>
                </a:solidFill>
              </a:rPr>
              <a:t>Tronco o tres vasos 10,54%</a:t>
            </a:r>
          </a:p>
          <a:p>
            <a:endParaRPr lang="es-ES" sz="1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SCAD Slide-set 2013002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SCAD Slide-set 201300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SCAD Slide-set 201300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SCAD Slide-set 20130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SCAD Slide-set 20130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Seguimiento, Reevaluación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Reclasificación del Riesgo 3 años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Spect</a:t>
            </a:r>
            <a:r>
              <a:rPr lang="es-ES_tradnl" dirty="0" smtClean="0">
                <a:solidFill>
                  <a:schemeClr val="bg1"/>
                </a:solidFill>
              </a:rPr>
              <a:t> 5 </a:t>
            </a:r>
            <a:r>
              <a:rPr lang="es-ES" dirty="0" smtClean="0">
                <a:solidFill>
                  <a:schemeClr val="bg1"/>
                </a:solidFill>
              </a:rPr>
              <a:t>?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Evolución </a:t>
            </a:r>
            <a:r>
              <a:rPr lang="es-ES_tradnl" dirty="0" err="1" smtClean="0">
                <a:solidFill>
                  <a:schemeClr val="bg1"/>
                </a:solidFill>
              </a:rPr>
              <a:t>clinica</a:t>
            </a:r>
            <a:r>
              <a:rPr lang="es-ES_tradnl" dirty="0" smtClean="0">
                <a:solidFill>
                  <a:schemeClr val="bg1"/>
                </a:solidFill>
              </a:rPr>
              <a:t>, factores de riesgo, sexo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Microvasculares</a:t>
            </a:r>
            <a:r>
              <a:rPr lang="es-ES_tradnl" dirty="0" smtClean="0">
                <a:solidFill>
                  <a:schemeClr val="bg1"/>
                </a:solidFill>
              </a:rPr>
              <a:t> 20%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Diferencias con </a:t>
            </a:r>
            <a:r>
              <a:rPr lang="es-ES_tradnl" dirty="0" err="1" smtClean="0"/>
              <a:t>guias</a:t>
            </a:r>
            <a:r>
              <a:rPr lang="es-ES_tradnl" dirty="0" smtClean="0"/>
              <a:t> previas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Fisiopatológicas:</a:t>
            </a:r>
          </a:p>
          <a:p>
            <a:r>
              <a:rPr lang="es-ES_tradnl" dirty="0" smtClean="0"/>
              <a:t>Lesión de tronco 50% y/o 70% en vasos </a:t>
            </a:r>
            <a:r>
              <a:rPr lang="es-ES_tradnl" dirty="0" err="1" smtClean="0"/>
              <a:t>epicárdicos</a:t>
            </a:r>
            <a:endParaRPr lang="es-ES_tradnl" dirty="0" smtClean="0"/>
          </a:p>
          <a:p>
            <a:endParaRPr lang="es-ES_tradnl" dirty="0" smtClean="0"/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s-ES_tradnl" dirty="0" smtClean="0"/>
              <a:t>2013</a:t>
            </a:r>
          </a:p>
          <a:p>
            <a:r>
              <a:rPr lang="es-ES_tradnl" dirty="0" smtClean="0"/>
              <a:t>Las mismas lesiones</a:t>
            </a:r>
          </a:p>
          <a:p>
            <a:r>
              <a:rPr lang="es-ES_tradnl" dirty="0" smtClean="0"/>
              <a:t>Disfunción </a:t>
            </a:r>
            <a:r>
              <a:rPr lang="es-ES_tradnl" dirty="0" err="1" smtClean="0"/>
              <a:t>microvascular</a:t>
            </a:r>
            <a:endParaRPr lang="es-ES_tradnl" dirty="0" smtClean="0"/>
          </a:p>
          <a:p>
            <a:r>
              <a:rPr lang="es-ES_tradnl" dirty="0" smtClean="0"/>
              <a:t>Angor </a:t>
            </a:r>
            <a:r>
              <a:rPr lang="es-ES_tradnl" dirty="0" err="1" smtClean="0"/>
              <a:t>vasoespástico</a:t>
            </a:r>
            <a:endParaRPr lang="es-ES_tradnl" dirty="0" smtClean="0"/>
          </a:p>
          <a:p>
            <a:r>
              <a:rPr lang="es-ES_tradnl" dirty="0" smtClean="0"/>
              <a:t>Diferencias pruebas diagnósticas de </a:t>
            </a:r>
            <a:r>
              <a:rPr lang="es-ES_tradnl" dirty="0" err="1" smtClean="0"/>
              <a:t>pronósticas</a:t>
            </a:r>
            <a:endParaRPr lang="es-ES_tradnl" dirty="0" smtClean="0"/>
          </a:p>
          <a:p>
            <a:r>
              <a:rPr lang="es-ES_tradnl" dirty="0" smtClean="0"/>
              <a:t>Cateterismo como un estudio </a:t>
            </a:r>
            <a:r>
              <a:rPr lang="es-ES_tradnl" dirty="0" err="1" smtClean="0"/>
              <a:t>fisiopatologico</a:t>
            </a:r>
            <a:r>
              <a:rPr lang="es-ES_tradnl" dirty="0" smtClean="0"/>
              <a:t> más.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SCAD Slide-set 20130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Tratamiento Médico Óptimo.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 descr="SCAD Slide-set 20130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SCAD Slide-set 2013003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SCAD Slide-set 201300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SCAD Slide-set 2013004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SCAD Slide-set 201300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1828800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Revascularizar o no revascularizar esa es la cuestión</a:t>
            </a:r>
            <a:br>
              <a:rPr lang="es-ES_tradnl" sz="3200" dirty="0" smtClean="0"/>
            </a:br>
            <a:r>
              <a:rPr lang="es-ES_tradnl" sz="3200" dirty="0" smtClean="0"/>
              <a:t>( vs </a:t>
            </a:r>
            <a:r>
              <a:rPr lang="es-ES_tradnl" sz="3200" dirty="0" err="1" smtClean="0"/>
              <a:t>Tto</a:t>
            </a:r>
            <a:r>
              <a:rPr lang="es-ES_tradnl" sz="3200" dirty="0" smtClean="0"/>
              <a:t> médico Óptimo –OMT-)</a:t>
            </a: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_tradnl" dirty="0" smtClean="0"/>
              <a:t>La decisión de revascularizar ha de basarse en el </a:t>
            </a:r>
            <a:r>
              <a:rPr lang="es-ES_tradnl" dirty="0" smtClean="0"/>
              <a:t>porcentaje de miocardio </a:t>
            </a:r>
            <a:r>
              <a:rPr lang="es-ES_tradnl" dirty="0" smtClean="0"/>
              <a:t>isquémico, la presencia de obstrucciones severas el probable beneficio pronóstico y/o sintomático. Hay diversas poblaciones y no existe un grado de recomendación generalizado. Ha de individualizarse.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SCAD Slide-set 201300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SCAD Slide-set 201300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CAD Slide-set 201300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 Infarto de Miocardio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SWISSI II: PCI vs OMT en isquemia silente 201 P. </a:t>
            </a:r>
            <a:r>
              <a:rPr lang="es-ES_tradnl" sz="2400" dirty="0" err="1" smtClean="0"/>
              <a:t>Seg</a:t>
            </a:r>
            <a:r>
              <a:rPr lang="es-ES_tradnl" sz="2400" dirty="0" smtClean="0"/>
              <a:t> a 10 años supervivencia, Iam no fatal O </a:t>
            </a:r>
            <a:r>
              <a:rPr lang="es-ES_tradnl" sz="2400" dirty="0" err="1" smtClean="0"/>
              <a:t>nec</a:t>
            </a:r>
            <a:r>
              <a:rPr lang="es-ES_tradnl" sz="2400" dirty="0" smtClean="0"/>
              <a:t> de </a:t>
            </a:r>
            <a:r>
              <a:rPr lang="es-ES_tradnl" sz="2400" dirty="0" err="1" smtClean="0"/>
              <a:t>revascul</a:t>
            </a:r>
            <a:r>
              <a:rPr lang="es-ES_tradnl" sz="2400" dirty="0" smtClean="0"/>
              <a:t> mejor con PCI.</a:t>
            </a:r>
          </a:p>
          <a:p>
            <a:r>
              <a:rPr lang="es-ES_tradnl" sz="2400" dirty="0" smtClean="0"/>
              <a:t>DANAMI </a:t>
            </a:r>
            <a:r>
              <a:rPr lang="es-ES_tradnl" sz="2400" dirty="0" err="1" smtClean="0"/>
              <a:t>Trombolisis</a:t>
            </a:r>
            <a:r>
              <a:rPr lang="es-ES_tradnl" sz="2400" dirty="0" smtClean="0"/>
              <a:t> PCI diferida vs OMT 15% angina 25% Angina + </a:t>
            </a:r>
            <a:r>
              <a:rPr lang="es-ES_tradnl" sz="2400" dirty="0" err="1" smtClean="0"/>
              <a:t>isq</a:t>
            </a:r>
            <a:r>
              <a:rPr lang="es-ES_tradnl" sz="2400" dirty="0" smtClean="0"/>
              <a:t> 57% isquemia  silente.</a:t>
            </a:r>
          </a:p>
          <a:p>
            <a:r>
              <a:rPr lang="es-ES_tradnl" sz="2400" dirty="0" smtClean="0"/>
              <a:t>2,5 años PCI redujo Iam </a:t>
            </a:r>
            <a:r>
              <a:rPr lang="es-ES_tradnl" sz="2400" dirty="0" err="1" smtClean="0"/>
              <a:t>Sintomas</a:t>
            </a:r>
            <a:r>
              <a:rPr lang="es-ES_tradnl" sz="2400" dirty="0" smtClean="0"/>
              <a:t>.</a:t>
            </a:r>
            <a:endParaRPr lang="es-ES" sz="24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err="1" smtClean="0"/>
              <a:t>Metaanálisis</a:t>
            </a:r>
            <a:r>
              <a:rPr lang="es-ES_tradnl" dirty="0" smtClean="0"/>
              <a:t> Tendencia favorable con Angioplastia en cuanto a IAM no fatal y </a:t>
            </a:r>
            <a:r>
              <a:rPr lang="es-ES_tradnl" dirty="0" err="1" smtClean="0"/>
              <a:t>Mte</a:t>
            </a:r>
            <a:r>
              <a:rPr lang="es-ES_tradnl" dirty="0" smtClean="0"/>
              <a:t> Cardiovascular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Post Infarto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/>
              <a:t>Vaso ocluido. Marcador de mal pronóstico y de evento.</a:t>
            </a:r>
          </a:p>
          <a:p>
            <a:r>
              <a:rPr lang="es-ES_tradnl" dirty="0" smtClean="0"/>
              <a:t>Dificultades técnicas para reapertura por PCI.  Éxito de 60 a 80%</a:t>
            </a:r>
          </a:p>
          <a:p>
            <a:r>
              <a:rPr lang="es-ES_tradnl" dirty="0" smtClean="0"/>
              <a:t>Inyección bilateral , por anastomosis</a:t>
            </a:r>
          </a:p>
          <a:p>
            <a:r>
              <a:rPr lang="es-ES_tradnl" dirty="0" smtClean="0"/>
              <a:t>Si exitosa marca diferencia.44%  en mortalidad.-zonas hibernadas -</a:t>
            </a:r>
          </a:p>
          <a:p>
            <a:r>
              <a:rPr lang="es-ES_tradnl" dirty="0" smtClean="0"/>
              <a:t>Si no logra apertura aumenta las complicaciones</a:t>
            </a:r>
          </a:p>
          <a:p>
            <a:r>
              <a:rPr lang="es-ES_tradnl" dirty="0" smtClean="0"/>
              <a:t>En lesiones en pacientes no infartados o en vasos no culpables  estudios en curso.</a:t>
            </a:r>
          </a:p>
          <a:p>
            <a:r>
              <a:rPr lang="es-ES_tradnl" dirty="0" smtClean="0"/>
              <a:t>Cirugía es técnicamente más fácil, pero el problema radica en aquellas que no sean la Da </a:t>
            </a:r>
          </a:p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1800" dirty="0" smtClean="0"/>
              <a:t>OAT PCI rutina 3- 28 d en </a:t>
            </a:r>
            <a:r>
              <a:rPr lang="es-ES_tradnl" sz="1800" dirty="0" err="1" smtClean="0"/>
              <a:t>asintom</a:t>
            </a:r>
            <a:r>
              <a:rPr lang="es-ES_tradnl" sz="1800" dirty="0" smtClean="0"/>
              <a:t> o mínimamente sintomáticos  4 años: No diferencias Iam, </a:t>
            </a:r>
            <a:r>
              <a:rPr lang="es-ES_tradnl" sz="1800" dirty="0" err="1" smtClean="0"/>
              <a:t>mte</a:t>
            </a:r>
            <a:r>
              <a:rPr lang="es-ES_tradnl" sz="1800" dirty="0" smtClean="0"/>
              <a:t> o </a:t>
            </a:r>
            <a:r>
              <a:rPr lang="es-ES_tradnl" sz="1800" dirty="0" err="1" smtClean="0"/>
              <a:t>Icc</a:t>
            </a:r>
            <a:r>
              <a:rPr lang="es-ES_tradnl" sz="1800" dirty="0" smtClean="0"/>
              <a:t>..</a:t>
            </a:r>
          </a:p>
          <a:p>
            <a:r>
              <a:rPr lang="es-ES_tradnl" sz="1800" dirty="0" smtClean="0"/>
              <a:t>TOAT y </a:t>
            </a:r>
            <a:r>
              <a:rPr lang="es-ES_tradnl" sz="1800" dirty="0" err="1" smtClean="0"/>
              <a:t>Decopi</a:t>
            </a:r>
            <a:r>
              <a:rPr lang="es-ES_tradnl" sz="1800" dirty="0" smtClean="0"/>
              <a:t> Abrir vaso culpable en pacientes estables post iam </a:t>
            </a:r>
            <a:r>
              <a:rPr lang="es-ES_tradnl" sz="1800" dirty="0" smtClean="0"/>
              <a:t>asintomáticos </a:t>
            </a:r>
            <a:r>
              <a:rPr lang="es-ES_tradnl" sz="1800" dirty="0" smtClean="0"/>
              <a:t>o con poco monto isquémico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Disfunción ventricular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/>
              <a:t>El </a:t>
            </a:r>
            <a:r>
              <a:rPr lang="es-ES_tradnl" dirty="0" err="1" smtClean="0"/>
              <a:t>tto</a:t>
            </a:r>
            <a:r>
              <a:rPr lang="es-ES_tradnl" dirty="0" smtClean="0"/>
              <a:t> invasivo en general  mejora la sobrevida en este grupo de mal pronóstico.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000" dirty="0" smtClean="0"/>
              <a:t>CASS </a:t>
            </a:r>
            <a:r>
              <a:rPr lang="es-ES_tradnl" sz="2000" dirty="0" err="1" smtClean="0"/>
              <a:t>registry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pass</a:t>
            </a:r>
            <a:r>
              <a:rPr lang="es-ES_tradnl" sz="2000" dirty="0" smtClean="0"/>
              <a:t> vs OMT 12 años. Sin diferencias en sobrevida o Iam. Excepto en subgrupo de Fevi 35 – 49 %</a:t>
            </a:r>
          </a:p>
          <a:p>
            <a:r>
              <a:rPr lang="es-ES_tradnl" sz="2000" dirty="0" smtClean="0"/>
              <a:t>STICH </a:t>
            </a:r>
            <a:r>
              <a:rPr lang="es-ES_tradnl" sz="2000" dirty="0" err="1" smtClean="0"/>
              <a:t>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pass</a:t>
            </a:r>
            <a:r>
              <a:rPr lang="es-ES_tradnl" sz="2000" dirty="0" smtClean="0"/>
              <a:t> vs OMT Fevi &lt; 35% no diferencias en supervivencia. Mejor </a:t>
            </a:r>
            <a:r>
              <a:rPr lang="es-ES_tradnl" sz="2000" dirty="0" err="1" smtClean="0"/>
              <a:t>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pass</a:t>
            </a:r>
            <a:r>
              <a:rPr lang="es-ES_tradnl" sz="2000" dirty="0" smtClean="0"/>
              <a:t> en Muerte CV y </a:t>
            </a:r>
            <a:r>
              <a:rPr lang="es-ES_tradnl" sz="2000" dirty="0" err="1" smtClean="0"/>
              <a:t>rehospitalizaciones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Enfermedad </a:t>
            </a:r>
            <a:r>
              <a:rPr lang="es-ES_tradnl" dirty="0" err="1" smtClean="0"/>
              <a:t>Multivaso</a:t>
            </a:r>
            <a:r>
              <a:rPr lang="es-ES_tradnl" dirty="0" smtClean="0"/>
              <a:t>, isquemia extensa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/>
              <a:t>Si angina grado </a:t>
            </a:r>
            <a:r>
              <a:rPr lang="es-ES_tradnl" dirty="0" err="1" smtClean="0"/>
              <a:t>leve:Revascularización</a:t>
            </a:r>
            <a:r>
              <a:rPr lang="es-ES_tradnl" dirty="0" smtClean="0"/>
              <a:t> mejor en disfunción ventricular leve a moderada.</a:t>
            </a:r>
          </a:p>
          <a:p>
            <a:r>
              <a:rPr lang="es-ES_tradnl" dirty="0" err="1" smtClean="0"/>
              <a:t>Enf</a:t>
            </a:r>
            <a:r>
              <a:rPr lang="es-ES_tradnl" dirty="0" smtClean="0"/>
              <a:t> de tres vasos, tronco o DA proximal</a:t>
            </a:r>
          </a:p>
          <a:p>
            <a:r>
              <a:rPr lang="es-ES_tradnl" dirty="0" smtClean="0"/>
              <a:t>Si angina grado Severo</a:t>
            </a:r>
          </a:p>
          <a:p>
            <a:r>
              <a:rPr lang="es-ES_tradnl" dirty="0" smtClean="0"/>
              <a:t>Revascularización mejor pronóstico. Mayor beneficio a mayor nº de vasos y mayor grado de isquemia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400" dirty="0" err="1" smtClean="0"/>
              <a:t>Cass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Registry</a:t>
            </a:r>
            <a:r>
              <a:rPr lang="es-ES_tradnl" sz="2400" dirty="0" smtClean="0"/>
              <a:t> Tronco, 3 vasos o Da </a:t>
            </a:r>
            <a:r>
              <a:rPr lang="es-ES_tradnl" sz="2400" dirty="0" err="1" smtClean="0"/>
              <a:t>prox</a:t>
            </a:r>
            <a:r>
              <a:rPr lang="es-ES_tradnl" sz="2400" dirty="0" smtClean="0"/>
              <a:t> mejor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Pass. Sin diferencias para </a:t>
            </a:r>
            <a:r>
              <a:rPr lang="es-ES_tradnl" sz="2400" dirty="0" err="1" smtClean="0"/>
              <a:t>enf</a:t>
            </a:r>
            <a:r>
              <a:rPr lang="es-ES_tradnl" sz="2400" dirty="0" smtClean="0"/>
              <a:t> de 1 o 2 vasos</a:t>
            </a:r>
          </a:p>
          <a:p>
            <a:r>
              <a:rPr lang="es-ES_tradnl" sz="2400" dirty="0" smtClean="0"/>
              <a:t>MASS II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pass</a:t>
            </a:r>
            <a:r>
              <a:rPr lang="es-ES_tradnl" sz="2400" dirty="0" smtClean="0"/>
              <a:t> vs PCI</a:t>
            </a:r>
          </a:p>
          <a:p>
            <a:r>
              <a:rPr lang="es-ES_tradnl" sz="2400" dirty="0" smtClean="0"/>
              <a:t>10 años </a:t>
            </a:r>
            <a:r>
              <a:rPr lang="es-ES_tradnl" sz="2400" dirty="0" err="1" smtClean="0"/>
              <a:t>by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pass</a:t>
            </a:r>
            <a:r>
              <a:rPr lang="es-ES_tradnl" sz="2400" dirty="0" smtClean="0"/>
              <a:t> mejor supervivencia y </a:t>
            </a:r>
            <a:r>
              <a:rPr lang="es-ES_tradnl" sz="2400" dirty="0" smtClean="0"/>
              <a:t>&lt; </a:t>
            </a:r>
            <a:r>
              <a:rPr lang="es-ES_tradnl" sz="2400" dirty="0" smtClean="0"/>
              <a:t>infarto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SCAD Slide-set 201300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" descr="SCAD Slide-set 201300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 descr="SCAD Slide-set 201300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1" descr="SCAD Slide-set 2013005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Revascularizar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Angioplastia Vs Cirugía.</a:t>
            </a:r>
          </a:p>
          <a:p>
            <a:endParaRPr lang="es-ES_tradnl" dirty="0" smtClean="0"/>
          </a:p>
          <a:p>
            <a:r>
              <a:rPr lang="es-ES_tradnl" dirty="0" err="1" smtClean="0"/>
              <a:t>Heart</a:t>
            </a:r>
            <a:r>
              <a:rPr lang="es-ES_tradnl" dirty="0" smtClean="0"/>
              <a:t> </a:t>
            </a:r>
            <a:r>
              <a:rPr lang="es-ES_tradnl" dirty="0" err="1" smtClean="0"/>
              <a:t>Team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SCAD Slide-set 20130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859216" cy="1162050"/>
          </a:xfrm>
        </p:spPr>
        <p:txBody>
          <a:bodyPr>
            <a:normAutofit/>
          </a:bodyPr>
          <a:lstStyle/>
          <a:p>
            <a:r>
              <a:rPr lang="es-ES_tradnl" sz="2800" dirty="0" smtClean="0">
                <a:solidFill>
                  <a:schemeClr val="bg1"/>
                </a:solidFill>
              </a:rPr>
              <a:t>Definiciones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7715200" cy="1129804"/>
          </a:xfrm>
        </p:spPr>
        <p:txBody>
          <a:bodyPr>
            <a:norm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Isquemia reversible que se manifiesta </a:t>
            </a:r>
            <a:r>
              <a:rPr lang="es-ES_tradnl" sz="2000" dirty="0" smtClean="0">
                <a:solidFill>
                  <a:schemeClr val="bg1"/>
                </a:solidFill>
              </a:rPr>
              <a:t> </a:t>
            </a:r>
            <a:r>
              <a:rPr lang="es-ES_tradnl" sz="2000" dirty="0" smtClean="0">
                <a:solidFill>
                  <a:schemeClr val="bg1"/>
                </a:solidFill>
              </a:rPr>
              <a:t>por dolor anginoso debería cumplir los 3 criterios siguientes: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5" name="Picture 1" descr="SCAD Slide-set 20130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272" t="20647" r="2801" b="43690"/>
          <a:stretch>
            <a:fillRect/>
          </a:stretch>
        </p:blipFill>
        <p:spPr bwMode="auto">
          <a:xfrm>
            <a:off x="1" y="2780928"/>
            <a:ext cx="9144000" cy="27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SCAD Slide-set 20130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Cirugía mejor</a:t>
            </a:r>
            <a:endParaRPr lang="es-E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/>
              <a:t>3 vasos</a:t>
            </a:r>
          </a:p>
          <a:p>
            <a:r>
              <a:rPr lang="es-ES_tradnl" dirty="0" err="1" smtClean="0"/>
              <a:t>Syntax</a:t>
            </a:r>
            <a:r>
              <a:rPr lang="es-ES_tradnl" dirty="0" smtClean="0"/>
              <a:t> score &gt; 22</a:t>
            </a:r>
          </a:p>
          <a:p>
            <a:r>
              <a:rPr lang="es-ES_tradnl" dirty="0" err="1" smtClean="0"/>
              <a:t>Dbticos</a:t>
            </a:r>
            <a:endParaRPr lang="es-ES_tradnl" dirty="0" smtClean="0"/>
          </a:p>
          <a:p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400" b="1" dirty="0" err="1" smtClean="0"/>
              <a:t>Syntax</a:t>
            </a:r>
            <a:endParaRPr lang="es-ES_tradnl" sz="2400" b="1" dirty="0" smtClean="0"/>
          </a:p>
          <a:p>
            <a:r>
              <a:rPr lang="es-ES_tradnl" sz="2000" dirty="0" smtClean="0"/>
              <a:t>1800p.</a:t>
            </a:r>
          </a:p>
          <a:p>
            <a:r>
              <a:rPr lang="es-ES_tradnl" sz="2000" dirty="0" smtClean="0"/>
              <a:t>Cirugía vs ICP </a:t>
            </a:r>
            <a:r>
              <a:rPr lang="es-ES_tradnl" sz="2000" dirty="0" err="1" smtClean="0"/>
              <a:t>stent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Taxus</a:t>
            </a:r>
            <a:endParaRPr lang="es-ES_tradnl" sz="2000" dirty="0" smtClean="0"/>
          </a:p>
          <a:p>
            <a:r>
              <a:rPr lang="es-ES_tradnl" sz="2000" dirty="0" smtClean="0"/>
              <a:t>12 m ICP &gt; ACV, MACE, </a:t>
            </a:r>
            <a:r>
              <a:rPr lang="es-ES_tradnl" sz="2000" dirty="0" err="1" smtClean="0"/>
              <a:t>Nec</a:t>
            </a:r>
            <a:r>
              <a:rPr lang="es-ES_tradnl" sz="2000" dirty="0" smtClean="0"/>
              <a:t> de repetir revascularización</a:t>
            </a:r>
          </a:p>
          <a:p>
            <a:r>
              <a:rPr lang="es-ES_tradnl" sz="2000" dirty="0" smtClean="0"/>
              <a:t>5 años Mortalidad</a:t>
            </a:r>
          </a:p>
          <a:p>
            <a:r>
              <a:rPr lang="es-ES_tradnl" sz="2000" dirty="0" smtClean="0"/>
              <a:t> CABG 11,4%, ICP 13,9</a:t>
            </a:r>
          </a:p>
          <a:p>
            <a:r>
              <a:rPr lang="es-ES_tradnl" sz="2000" dirty="0" smtClean="0"/>
              <a:t>La mayor ventaja de la Cirugía asienta en los Scores medios y altos. (son los que mayor </a:t>
            </a:r>
            <a:r>
              <a:rPr lang="es-ES_tradnl" sz="2000" dirty="0" smtClean="0"/>
              <a:t>tasa de eventos </a:t>
            </a:r>
            <a:r>
              <a:rPr lang="es-ES_tradnl" sz="2000" dirty="0" smtClean="0"/>
              <a:t>presentan)</a:t>
            </a:r>
          </a:p>
          <a:p>
            <a:r>
              <a:rPr lang="es-ES_tradnl" sz="2000" dirty="0" smtClean="0"/>
              <a:t>Tronco no hubo diferencias!</a:t>
            </a:r>
          </a:p>
          <a:p>
            <a:r>
              <a:rPr lang="es-ES_tradnl" sz="2400" b="1" dirty="0" err="1" smtClean="0"/>
              <a:t>Assert</a:t>
            </a:r>
            <a:r>
              <a:rPr lang="es-ES_tradnl" sz="2000" dirty="0" smtClean="0"/>
              <a:t> 86244 </a:t>
            </a:r>
            <a:r>
              <a:rPr lang="es-ES_tradnl" sz="2000" dirty="0" err="1" smtClean="0"/>
              <a:t>Cabg</a:t>
            </a:r>
            <a:r>
              <a:rPr lang="es-ES_tradnl" sz="2000" dirty="0" smtClean="0"/>
              <a:t> vs 103459 PCI a 4 años &gt; </a:t>
            </a:r>
            <a:r>
              <a:rPr lang="es-ES_tradnl" sz="2000" dirty="0" err="1" smtClean="0"/>
              <a:t>mort</a:t>
            </a:r>
            <a:r>
              <a:rPr lang="es-ES_tradnl" sz="2000" dirty="0" smtClean="0"/>
              <a:t> PCI.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Poblaciones de Bajo riesgo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sz="2000" dirty="0" err="1" smtClean="0"/>
              <a:t>Courage</a:t>
            </a:r>
            <a:r>
              <a:rPr lang="es-ES_tradnl" sz="2000" dirty="0" smtClean="0"/>
              <a:t> 2287 p. PCI vs OMT lesiones favorables, CCS I-III. Post Iam, Isquemia demostrada, </a:t>
            </a:r>
            <a:r>
              <a:rPr lang="es-ES_tradnl" sz="2000" dirty="0" err="1" smtClean="0"/>
              <a:t>Cabg</a:t>
            </a:r>
            <a:r>
              <a:rPr lang="es-ES_tradnl" sz="2000" dirty="0" smtClean="0"/>
              <a:t> previa, 1 vaso. Todos CCG. A 4 años Sin </a:t>
            </a:r>
            <a:r>
              <a:rPr lang="es-ES_tradnl" sz="2000" dirty="0" err="1" smtClean="0"/>
              <a:t>dif</a:t>
            </a:r>
            <a:r>
              <a:rPr lang="es-ES_tradnl" sz="2000" dirty="0" smtClean="0"/>
              <a:t> (</a:t>
            </a:r>
            <a:r>
              <a:rPr lang="es-ES_tradnl" sz="2000" dirty="0" err="1" smtClean="0"/>
              <a:t>Mort</a:t>
            </a:r>
            <a:r>
              <a:rPr lang="es-ES_tradnl" sz="2000" dirty="0" smtClean="0"/>
              <a:t> Iam) </a:t>
            </a:r>
            <a:r>
              <a:rPr lang="es-ES_tradnl" sz="2000" dirty="0" err="1" smtClean="0"/>
              <a:t>Pci</a:t>
            </a:r>
            <a:r>
              <a:rPr lang="es-ES_tradnl" sz="2000" dirty="0" smtClean="0"/>
              <a:t> menos angina Sub estudio: Si isquemia era &gt; 10% &gt; </a:t>
            </a:r>
            <a:r>
              <a:rPr lang="es-ES_tradnl" sz="2000" dirty="0" err="1" smtClean="0"/>
              <a:t>prob</a:t>
            </a:r>
            <a:r>
              <a:rPr lang="es-ES_tradnl" sz="2000" dirty="0" smtClean="0"/>
              <a:t> de Iam y </a:t>
            </a:r>
            <a:r>
              <a:rPr lang="es-ES_tradnl" sz="2000" dirty="0" err="1" smtClean="0"/>
              <a:t>mte</a:t>
            </a:r>
            <a:r>
              <a:rPr lang="es-ES_tradnl" sz="2000" dirty="0" smtClean="0"/>
              <a:t>, mejor </a:t>
            </a:r>
            <a:r>
              <a:rPr lang="es-ES_tradnl" sz="2000" dirty="0" err="1" smtClean="0"/>
              <a:t>pci</a:t>
            </a:r>
            <a:endParaRPr lang="es-ES_tradnl" sz="2000" dirty="0" smtClean="0"/>
          </a:p>
          <a:p>
            <a:r>
              <a:rPr lang="es-ES_tradnl" sz="2000" dirty="0" smtClean="0"/>
              <a:t>Bari </a:t>
            </a:r>
            <a:r>
              <a:rPr lang="es-ES_tradnl" sz="2000" dirty="0" smtClean="0"/>
              <a:t>II d </a:t>
            </a:r>
            <a:r>
              <a:rPr lang="es-ES_tradnl" sz="2000" dirty="0" smtClean="0"/>
              <a:t>2368p </a:t>
            </a:r>
            <a:r>
              <a:rPr lang="es-ES_tradnl" sz="2000" dirty="0" err="1" smtClean="0"/>
              <a:t>Pci</a:t>
            </a:r>
            <a:r>
              <a:rPr lang="es-ES_tradnl" sz="2000" dirty="0" smtClean="0"/>
              <a:t> vs </a:t>
            </a:r>
            <a:r>
              <a:rPr lang="es-ES_tradnl" sz="2000" dirty="0" err="1" smtClean="0"/>
              <a:t>By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pass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dbticos</a:t>
            </a:r>
            <a:r>
              <a:rPr lang="es-ES_tradnl" sz="2000" dirty="0" smtClean="0"/>
              <a:t>. Lesión &gt;70% y angina. 5 años no </a:t>
            </a:r>
            <a:r>
              <a:rPr lang="es-ES_tradnl" sz="2000" dirty="0" err="1" smtClean="0"/>
              <a:t>diff</a:t>
            </a:r>
            <a:r>
              <a:rPr lang="es-ES_tradnl" sz="2000" dirty="0" smtClean="0"/>
              <a:t> en mortalidad. </a:t>
            </a:r>
          </a:p>
          <a:p>
            <a:r>
              <a:rPr lang="es-ES_tradnl" sz="2000" dirty="0" err="1" smtClean="0"/>
              <a:t>Fame</a:t>
            </a:r>
            <a:r>
              <a:rPr lang="es-ES_tradnl" sz="2000" dirty="0" smtClean="0"/>
              <a:t> 2 888p. FFR vs Angiografía PCI + OMT vs OMT</a:t>
            </a:r>
          </a:p>
          <a:p>
            <a:r>
              <a:rPr lang="es-ES_tradnl" sz="2000" dirty="0" smtClean="0"/>
              <a:t>Al menos 1 lesión FFR &lt; 0,8 </a:t>
            </a:r>
            <a:r>
              <a:rPr lang="es-ES_tradnl" sz="2000" dirty="0" err="1" smtClean="0"/>
              <a:t>det</a:t>
            </a:r>
            <a:r>
              <a:rPr lang="es-ES_tradnl" sz="2000" dirty="0" smtClean="0"/>
              <a:t> precoz. Mejor revascularización. Si FFR &gt; 0,8 mejor OMT </a:t>
            </a:r>
          </a:p>
          <a:p>
            <a:r>
              <a:rPr lang="es-ES_tradnl" sz="2000" dirty="0" smtClean="0"/>
              <a:t>&lt; </a:t>
            </a:r>
            <a:r>
              <a:rPr lang="es-ES_tradnl" sz="2000" dirty="0" err="1" smtClean="0"/>
              <a:t>Hosp</a:t>
            </a:r>
            <a:r>
              <a:rPr lang="es-ES_tradnl" sz="2000" dirty="0" smtClean="0"/>
              <a:t> y </a:t>
            </a:r>
            <a:r>
              <a:rPr lang="es-ES_tradnl" sz="2000" dirty="0" err="1" smtClean="0"/>
              <a:t>revascul</a:t>
            </a:r>
            <a:r>
              <a:rPr lang="es-ES_tradnl" sz="2000" dirty="0" smtClean="0"/>
              <a:t> urgente.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Enf</a:t>
            </a:r>
            <a:r>
              <a:rPr lang="es-ES_tradnl" dirty="0" smtClean="0"/>
              <a:t> de Tronco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_tradnl" dirty="0" smtClean="0"/>
              <a:t>Lesión &gt; 50%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sz="2400" dirty="0" err="1" smtClean="0"/>
              <a:t>Cass</a:t>
            </a:r>
            <a:endParaRPr lang="es-ES_tradnl" sz="2400" dirty="0" smtClean="0"/>
          </a:p>
          <a:p>
            <a:r>
              <a:rPr lang="es-ES_tradnl" sz="2400" dirty="0" err="1" smtClean="0"/>
              <a:t>Veterans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Affairs</a:t>
            </a:r>
            <a:endParaRPr lang="es-ES_tradnl" sz="2400" dirty="0" smtClean="0"/>
          </a:p>
          <a:p>
            <a:r>
              <a:rPr lang="es-ES_tradnl" sz="2400" dirty="0" smtClean="0"/>
              <a:t>Cleveland </a:t>
            </a:r>
            <a:r>
              <a:rPr lang="es-ES_tradnl" sz="2400" dirty="0" err="1" smtClean="0"/>
              <a:t>Clinic</a:t>
            </a:r>
            <a:endParaRPr lang="es-ES_tradnl" sz="2400" dirty="0" smtClean="0"/>
          </a:p>
          <a:p>
            <a:r>
              <a:rPr lang="es-ES_tradnl" sz="2400" dirty="0" smtClean="0"/>
              <a:t>Curiosidad </a:t>
            </a:r>
            <a:r>
              <a:rPr lang="es-ES_tradnl" sz="2400" dirty="0" err="1" smtClean="0"/>
              <a:t>Syntax</a:t>
            </a:r>
            <a:r>
              <a:rPr lang="es-ES_tradnl" sz="2400" dirty="0" smtClean="0"/>
              <a:t> no diferencias entre </a:t>
            </a:r>
            <a:r>
              <a:rPr lang="es-ES_tradnl" sz="2400" dirty="0" err="1" smtClean="0"/>
              <a:t>Cabg</a:t>
            </a:r>
            <a:r>
              <a:rPr lang="es-ES_tradnl" sz="2400" dirty="0" smtClean="0"/>
              <a:t> y PCI en términos de Sobrevida e Infarto.</a:t>
            </a:r>
          </a:p>
          <a:p>
            <a:r>
              <a:rPr lang="es-ES_tradnl" sz="2400" dirty="0" smtClean="0"/>
              <a:t>Sí en ACV 4 VS 1 % y en necesidad de revascularización 12 vs 20%</a:t>
            </a:r>
          </a:p>
          <a:p>
            <a:r>
              <a:rPr lang="es-ES_tradnl" sz="2400" dirty="0" err="1" smtClean="0"/>
              <a:t>Precombat</a:t>
            </a:r>
            <a:r>
              <a:rPr lang="es-ES_tradnl" sz="2400" dirty="0" smtClean="0"/>
              <a:t> no hubo diferencias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 descr="SCAD Slide-set 2013005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SCAD Slide-set 20130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Poblaciones Especiales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_tradnl" dirty="0" smtClean="0"/>
              <a:t>Mujeres</a:t>
            </a:r>
          </a:p>
          <a:p>
            <a:r>
              <a:rPr lang="es-ES_tradnl" dirty="0" smtClean="0"/>
              <a:t>5-10 años más, más mayores</a:t>
            </a:r>
          </a:p>
          <a:p>
            <a:r>
              <a:rPr lang="es-ES_tradnl" dirty="0" smtClean="0"/>
              <a:t>Síntomas inespecíficos</a:t>
            </a:r>
          </a:p>
          <a:p>
            <a:r>
              <a:rPr lang="es-ES_tradnl" dirty="0" smtClean="0"/>
              <a:t>Menos lesiones </a:t>
            </a:r>
            <a:r>
              <a:rPr lang="es-ES_tradnl" dirty="0" err="1" smtClean="0"/>
              <a:t>epicárdicas</a:t>
            </a:r>
            <a:endParaRPr lang="es-ES_tradnl" dirty="0" smtClean="0"/>
          </a:p>
          <a:p>
            <a:pPr>
              <a:buNone/>
            </a:pPr>
            <a:r>
              <a:rPr lang="es-ES_tradnl" dirty="0" smtClean="0"/>
              <a:t>Más complicaciones con ICP y con CABG</a:t>
            </a:r>
          </a:p>
          <a:p>
            <a:pPr>
              <a:buNone/>
            </a:pPr>
            <a:r>
              <a:rPr lang="es-ES_tradnl" dirty="0" err="1" smtClean="0"/>
              <a:t>Tto</a:t>
            </a:r>
            <a:r>
              <a:rPr lang="es-ES_tradnl" dirty="0" smtClean="0"/>
              <a:t> más conservador</a:t>
            </a:r>
          </a:p>
          <a:p>
            <a:pPr>
              <a:buNone/>
            </a:pPr>
            <a:r>
              <a:rPr lang="es-ES_tradnl" dirty="0" smtClean="0"/>
              <a:t>WISE</a:t>
            </a:r>
          </a:p>
          <a:p>
            <a:pPr>
              <a:buNone/>
            </a:pPr>
            <a:r>
              <a:rPr lang="es-ES_tradnl" dirty="0" smtClean="0"/>
              <a:t>No reemplazo hormonal</a:t>
            </a:r>
          </a:p>
          <a:p>
            <a:r>
              <a:rPr lang="es-ES_tradnl" dirty="0" smtClean="0"/>
              <a:t>Insuficiencia </a:t>
            </a:r>
            <a:r>
              <a:rPr lang="es-ES_tradnl" dirty="0" smtClean="0"/>
              <a:t>Renal</a:t>
            </a:r>
          </a:p>
          <a:p>
            <a:r>
              <a:rPr lang="es-ES_tradnl" dirty="0" smtClean="0"/>
              <a:t>Factor de riesgo y de mal pronóstico.</a:t>
            </a:r>
          </a:p>
          <a:p>
            <a:r>
              <a:rPr lang="es-ES_tradnl" dirty="0" smtClean="0"/>
              <a:t>No se recomienda búsqueda de isquemia en los asintomáticos</a:t>
            </a:r>
          </a:p>
          <a:p>
            <a:r>
              <a:rPr lang="es-ES_tradnl" dirty="0" smtClean="0"/>
              <a:t>El screening es el mismo</a:t>
            </a:r>
          </a:p>
          <a:p>
            <a:r>
              <a:rPr lang="es-ES_tradnl" dirty="0" smtClean="0"/>
              <a:t>Cuidado con contrast</a:t>
            </a:r>
            <a:r>
              <a:rPr lang="es-ES_tradnl" dirty="0" smtClean="0"/>
              <a:t>e </a:t>
            </a:r>
          </a:p>
          <a:p>
            <a:r>
              <a:rPr lang="es-ES_tradnl" dirty="0" smtClean="0"/>
              <a:t>Mayor riesgo de mortalidad post quirúrgico. </a:t>
            </a:r>
          </a:p>
          <a:p>
            <a:r>
              <a:rPr lang="es-ES_tradnl" dirty="0" smtClean="0"/>
              <a:t>Tendencia favorable a cirugía.</a:t>
            </a:r>
            <a:endParaRPr lang="es-ES_tradnl" dirty="0" smtClean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_tradnl" dirty="0" smtClean="0"/>
              <a:t>Diabéticos</a:t>
            </a:r>
            <a:endParaRPr lang="es-ES" dirty="0" smtClean="0"/>
          </a:p>
          <a:p>
            <a:r>
              <a:rPr lang="es-ES_tradnl" dirty="0" smtClean="0"/>
              <a:t>x 3 hombres x 5 mujeres</a:t>
            </a:r>
          </a:p>
          <a:p>
            <a:r>
              <a:rPr lang="es-ES_tradnl" dirty="0" smtClean="0"/>
              <a:t>Ta 140/85</a:t>
            </a:r>
          </a:p>
          <a:p>
            <a:r>
              <a:rPr lang="es-ES_tradnl" dirty="0" err="1" smtClean="0"/>
              <a:t>Hb</a:t>
            </a:r>
            <a:r>
              <a:rPr lang="es-ES_tradnl" dirty="0" smtClean="0"/>
              <a:t> A1c &lt; 7%</a:t>
            </a:r>
          </a:p>
          <a:p>
            <a:r>
              <a:rPr lang="es-ES_tradnl" dirty="0" smtClean="0"/>
              <a:t>Decisión sobre práctica del centro.</a:t>
            </a:r>
          </a:p>
          <a:p>
            <a:r>
              <a:rPr lang="es-ES_tradnl" dirty="0" smtClean="0"/>
              <a:t>Regla 1 vaso </a:t>
            </a:r>
            <a:r>
              <a:rPr lang="es-ES_tradnl" dirty="0" err="1" smtClean="0"/>
              <a:t>Pci</a:t>
            </a:r>
            <a:endParaRPr lang="es-ES_tradnl" dirty="0" smtClean="0"/>
          </a:p>
          <a:p>
            <a:r>
              <a:rPr lang="es-ES_tradnl" dirty="0" err="1" smtClean="0"/>
              <a:t>Multivaso</a:t>
            </a:r>
            <a:r>
              <a:rPr lang="es-ES_tradnl" dirty="0" smtClean="0"/>
              <a:t> </a:t>
            </a:r>
            <a:r>
              <a:rPr lang="es-ES_tradnl" dirty="0" err="1" smtClean="0"/>
              <a:t>Cabg</a:t>
            </a:r>
            <a:endParaRPr lang="es-ES_tradnl" dirty="0" smtClean="0"/>
          </a:p>
          <a:p>
            <a:r>
              <a:rPr lang="es-ES_tradnl" dirty="0" err="1" smtClean="0"/>
              <a:t>Freedom</a:t>
            </a:r>
            <a:endParaRPr lang="es-ES_tradnl" dirty="0" smtClean="0"/>
          </a:p>
          <a:p>
            <a:r>
              <a:rPr lang="es-ES_tradnl" dirty="0" smtClean="0"/>
              <a:t>Ancianos Todo lo anterior en un solo paciente</a:t>
            </a:r>
            <a:endParaRPr lang="es-ES_tradnl" dirty="0" smtClean="0"/>
          </a:p>
          <a:p>
            <a:r>
              <a:rPr lang="es-ES_tradnl" dirty="0" smtClean="0"/>
              <a:t>Mayor </a:t>
            </a:r>
            <a:r>
              <a:rPr lang="es-ES_tradnl" dirty="0" err="1" smtClean="0"/>
              <a:t>comorbilida</a:t>
            </a:r>
            <a:r>
              <a:rPr lang="es-ES" dirty="0" smtClean="0"/>
              <a:t>d</a:t>
            </a:r>
          </a:p>
          <a:p>
            <a:r>
              <a:rPr lang="es-ES_tradnl" dirty="0" smtClean="0"/>
              <a:t>Tratamiento </a:t>
            </a:r>
            <a:r>
              <a:rPr lang="es-ES_tradnl" dirty="0" err="1" smtClean="0"/>
              <a:t>insuficiencte</a:t>
            </a:r>
            <a:endParaRPr lang="es-ES_tradnl" dirty="0" smtClean="0"/>
          </a:p>
          <a:p>
            <a:r>
              <a:rPr lang="es-ES_tradnl" dirty="0" smtClean="0"/>
              <a:t>Mayor </a:t>
            </a:r>
            <a:r>
              <a:rPr lang="es-ES_tradnl" dirty="0" smtClean="0"/>
              <a:t>complicaciones</a:t>
            </a:r>
          </a:p>
          <a:p>
            <a:r>
              <a:rPr lang="es-ES_tradnl" dirty="0" smtClean="0"/>
              <a:t>Mas PCI</a:t>
            </a:r>
          </a:p>
          <a:p>
            <a:r>
              <a:rPr lang="es-ES_tradnl" dirty="0" smtClean="0"/>
              <a:t>Dificultad para el stress </a:t>
            </a:r>
            <a:r>
              <a:rPr lang="es-ES_tradnl" dirty="0" smtClean="0"/>
              <a:t>test</a:t>
            </a:r>
          </a:p>
          <a:p>
            <a:r>
              <a:rPr lang="es-ES_tradnl" dirty="0" smtClean="0"/>
              <a:t>Peor pronóstico en mujeres</a:t>
            </a:r>
          </a:p>
          <a:p>
            <a:r>
              <a:rPr lang="es-ES_tradnl" dirty="0" smtClean="0"/>
              <a:t>Enfermedad más difusa</a:t>
            </a: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 descr="SCAD Slide-set 2013002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Historia natural y pronóstico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Estable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Episodios Agudos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Continuum </a:t>
            </a:r>
          </a:p>
          <a:p>
            <a:r>
              <a:rPr lang="es-ES_tradnl" dirty="0" err="1" smtClean="0">
                <a:solidFill>
                  <a:schemeClr val="bg1"/>
                </a:solidFill>
              </a:rPr>
              <a:t>Vasoespasmo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Disfunción endotelial (ambos en reposo)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Niveles no significativos de </a:t>
            </a:r>
            <a:r>
              <a:rPr lang="es-ES_tradnl" dirty="0" err="1" smtClean="0">
                <a:solidFill>
                  <a:schemeClr val="bg1"/>
                </a:solidFill>
              </a:rPr>
              <a:t>troponina</a:t>
            </a:r>
            <a:endParaRPr lang="es-ES_tradnl" dirty="0" smtClean="0">
              <a:solidFill>
                <a:schemeClr val="bg1"/>
              </a:solidFill>
            </a:endParaRPr>
          </a:p>
          <a:p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Obstrucción por placa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Disfunción endotelial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Deterioro de la Fevi (necrosis hibernación)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Mortalidad Anual desde 0,6 al 3% </a:t>
            </a:r>
            <a:r>
              <a:rPr lang="es-ES_tradnl" dirty="0" err="1" smtClean="0">
                <a:solidFill>
                  <a:schemeClr val="bg1"/>
                </a:solidFill>
              </a:rPr>
              <a:t>Reach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Infarto 0,6%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VASOESPASMO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Estímulo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Hiperreactividad m liso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Disfunción endotelial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Dos tipos proximal y distal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Alteraciones en la expresión de RHO </a:t>
            </a:r>
            <a:r>
              <a:rPr lang="es-ES_tradnl" dirty="0" err="1" smtClean="0">
                <a:solidFill>
                  <a:schemeClr val="bg1"/>
                </a:solidFill>
              </a:rPr>
              <a:t>Kinasa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K </a:t>
            </a:r>
            <a:r>
              <a:rPr lang="es-ES_tradnl" dirty="0" err="1" smtClean="0">
                <a:solidFill>
                  <a:schemeClr val="bg1"/>
                </a:solidFill>
              </a:rPr>
              <a:t>atpsa</a:t>
            </a:r>
            <a:endParaRPr lang="es-ES_tradnl" dirty="0" smtClean="0">
              <a:solidFill>
                <a:schemeClr val="bg1"/>
              </a:solidFill>
            </a:endParaRPr>
          </a:p>
          <a:p>
            <a:r>
              <a:rPr lang="es-ES_tradnl" dirty="0" smtClean="0">
                <a:solidFill>
                  <a:schemeClr val="bg1"/>
                </a:solidFill>
              </a:rPr>
              <a:t>Na/ H</a:t>
            </a:r>
          </a:p>
          <a:p>
            <a:r>
              <a:rPr lang="es-ES_tradnl" dirty="0" smtClean="0">
                <a:solidFill>
                  <a:schemeClr val="bg1"/>
                </a:solidFill>
              </a:rPr>
              <a:t>SNA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Focal oclusiva</a:t>
            </a:r>
          </a:p>
          <a:p>
            <a:r>
              <a:rPr lang="es-ES_tradnl" dirty="0" err="1" smtClean="0"/>
              <a:t>St</a:t>
            </a:r>
            <a:r>
              <a:rPr lang="es-ES_tradnl" dirty="0" smtClean="0"/>
              <a:t> elevado</a:t>
            </a:r>
          </a:p>
          <a:p>
            <a:r>
              <a:rPr lang="es-ES_tradnl" dirty="0" err="1" smtClean="0"/>
              <a:t>Prinzmetal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r>
              <a:rPr lang="es-ES_tradnl" dirty="0" smtClean="0"/>
              <a:t>Distal no oclusivo</a:t>
            </a:r>
          </a:p>
          <a:p>
            <a:r>
              <a:rPr lang="es-ES_tradnl" dirty="0" err="1" smtClean="0"/>
              <a:t>Infradesnivel</a:t>
            </a:r>
            <a:r>
              <a:rPr lang="es-ES_tradnl" dirty="0" smtClean="0"/>
              <a:t> del </a:t>
            </a:r>
            <a:r>
              <a:rPr lang="es-ES_tradnl" dirty="0" err="1" smtClean="0"/>
              <a:t>St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Enfermedad </a:t>
            </a:r>
            <a:r>
              <a:rPr lang="es-ES_tradnl" dirty="0" err="1" smtClean="0"/>
              <a:t>Microvascular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dirty="0" smtClean="0"/>
              <a:t>Vasos menores a 500 micrones</a:t>
            </a:r>
          </a:p>
          <a:p>
            <a:r>
              <a:rPr lang="es-ES_tradnl" dirty="0" smtClean="0"/>
              <a:t>CFR alterado</a:t>
            </a:r>
          </a:p>
          <a:p>
            <a:r>
              <a:rPr lang="es-ES_tradnl" dirty="0" smtClean="0"/>
              <a:t>Hipertrofia</a:t>
            </a:r>
          </a:p>
          <a:p>
            <a:r>
              <a:rPr lang="es-ES_tradnl" dirty="0" smtClean="0"/>
              <a:t>Isquemia</a:t>
            </a:r>
          </a:p>
          <a:p>
            <a:r>
              <a:rPr lang="es-ES_tradnl" dirty="0" smtClean="0"/>
              <a:t>Diabetes</a:t>
            </a:r>
          </a:p>
          <a:p>
            <a:r>
              <a:rPr lang="es-ES_tradnl" dirty="0" smtClean="0"/>
              <a:t>Hipertensión.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1524</TotalTime>
  <Words>2268</Words>
  <Application>Microsoft Office PowerPoint</Application>
  <PresentationFormat>Presentación en pantalla (4:3)</PresentationFormat>
  <Paragraphs>307</Paragraphs>
  <Slides>67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67</vt:i4>
      </vt:variant>
    </vt:vector>
  </HeadingPairs>
  <TitlesOfParts>
    <vt:vector size="68" baseType="lpstr">
      <vt:lpstr>Aspecto</vt:lpstr>
      <vt:lpstr>Angina Crónica Estable Guías Europeas 2013</vt:lpstr>
      <vt:lpstr>Diapositiva 2</vt:lpstr>
      <vt:lpstr>Distintos grupos</vt:lpstr>
      <vt:lpstr>Diferencias con guias previas</vt:lpstr>
      <vt:lpstr>Diapositiva 5</vt:lpstr>
      <vt:lpstr>Definiciones</vt:lpstr>
      <vt:lpstr>Historia natural y pronóstico</vt:lpstr>
      <vt:lpstr>VASOESPASMO</vt:lpstr>
      <vt:lpstr>Enfermedad Microvascular</vt:lpstr>
      <vt:lpstr>Diapositiva 10</vt:lpstr>
      <vt:lpstr>Individualizar casos de mayor riesgo, dentro de una población de bajo riesgo</vt:lpstr>
      <vt:lpstr>Diagnóstico</vt:lpstr>
      <vt:lpstr>Diagnóstico No invasivo</vt:lpstr>
      <vt:lpstr>Diapositiva 14</vt:lpstr>
      <vt:lpstr>Diapositiva 15</vt:lpstr>
      <vt:lpstr>Diapositiva 16</vt:lpstr>
      <vt:lpstr>Diapositiva 17</vt:lpstr>
      <vt:lpstr>Diapositiva 18</vt:lpstr>
      <vt:lpstr>Diagnóstico No invasivo</vt:lpstr>
      <vt:lpstr>3 pasos </vt:lpstr>
      <vt:lpstr>Diapositiva 21</vt:lpstr>
      <vt:lpstr>Diagnóstico Evocador de Isquemia Para poblaciones PTP &gt;15 y &lt; 85%</vt:lpstr>
      <vt:lpstr>Diapositiva 23</vt:lpstr>
      <vt:lpstr>Diapositiva 24</vt:lpstr>
      <vt:lpstr>Diagnóstico No invasivo Evaluar anatomía coronaria</vt:lpstr>
      <vt:lpstr>Diapositiva 26</vt:lpstr>
      <vt:lpstr>Diapositiva 27</vt:lpstr>
      <vt:lpstr>Diagnóstico invasivo Cateterismo</vt:lpstr>
      <vt:lpstr>Estratificación de riesgo</vt:lpstr>
      <vt:lpstr>Diapositiva 30</vt:lpstr>
      <vt:lpstr>Diapositiva 31</vt:lpstr>
      <vt:lpstr>Diapositiva 32</vt:lpstr>
      <vt:lpstr>4 Herramientas Pronósticas</vt:lpstr>
      <vt:lpstr>Diapositiva 34</vt:lpstr>
      <vt:lpstr>Diapositiva 35</vt:lpstr>
      <vt:lpstr>Diapositiva 36</vt:lpstr>
      <vt:lpstr>Diapositiva 37</vt:lpstr>
      <vt:lpstr>Diapositiva 38</vt:lpstr>
      <vt:lpstr>Seguimiento, Reevaluación</vt:lpstr>
      <vt:lpstr>Diapositiva 40</vt:lpstr>
      <vt:lpstr>Tratamiento Médico Óptimo.</vt:lpstr>
      <vt:lpstr>Diapositiva 42</vt:lpstr>
      <vt:lpstr>Diapositiva 43</vt:lpstr>
      <vt:lpstr>Diapositiva 44</vt:lpstr>
      <vt:lpstr>Diapositiva 45</vt:lpstr>
      <vt:lpstr>Diapositiva 46</vt:lpstr>
      <vt:lpstr>Revascularizar o no revascularizar esa es la cuestión ( vs Tto médico Óptimo –OMT-)</vt:lpstr>
      <vt:lpstr>Diapositiva 48</vt:lpstr>
      <vt:lpstr>Diapositiva 49</vt:lpstr>
      <vt:lpstr>Post Infarto de Miocardio</vt:lpstr>
      <vt:lpstr>Post Infarto</vt:lpstr>
      <vt:lpstr>Disfunción ventricular</vt:lpstr>
      <vt:lpstr>Enfermedad Multivaso, isquemia extensa</vt:lpstr>
      <vt:lpstr>Diapositiva 54</vt:lpstr>
      <vt:lpstr>Diapositiva 55</vt:lpstr>
      <vt:lpstr>Diapositiva 56</vt:lpstr>
      <vt:lpstr>Diapositiva 57</vt:lpstr>
      <vt:lpstr>Revascularizar </vt:lpstr>
      <vt:lpstr>Diapositiva 59</vt:lpstr>
      <vt:lpstr>Diapositiva 60</vt:lpstr>
      <vt:lpstr>Cirugía mejor</vt:lpstr>
      <vt:lpstr>Poblaciones de Bajo riesgo</vt:lpstr>
      <vt:lpstr>Enf de Tronco</vt:lpstr>
      <vt:lpstr>Diapositiva 64</vt:lpstr>
      <vt:lpstr>Diapositiva 65</vt:lpstr>
      <vt:lpstr>Poblaciones Especiales</vt:lpstr>
      <vt:lpstr>Diapositiva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Angina Crónica Estable Guías Europeas 2013</dc:title>
  <dc:creator>Diego</dc:creator>
  <cp:lastModifiedBy>Diego</cp:lastModifiedBy>
  <cp:revision>26</cp:revision>
  <dcterms:created xsi:type="dcterms:W3CDTF">2014-02-07T18:06:14Z</dcterms:created>
  <dcterms:modified xsi:type="dcterms:W3CDTF">2014-02-26T00:15:58Z</dcterms:modified>
</cp:coreProperties>
</file>